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8" r:id="rId3"/>
    <p:sldId id="282" r:id="rId4"/>
    <p:sldId id="292" r:id="rId5"/>
    <p:sldId id="260" r:id="rId6"/>
    <p:sldId id="293" r:id="rId7"/>
    <p:sldId id="261" r:id="rId8"/>
    <p:sldId id="262" r:id="rId9"/>
    <p:sldId id="263" r:id="rId10"/>
    <p:sldId id="300" r:id="rId11"/>
    <p:sldId id="264" r:id="rId12"/>
    <p:sldId id="299" r:id="rId13"/>
    <p:sldId id="265" r:id="rId14"/>
    <p:sldId id="298" r:id="rId15"/>
    <p:sldId id="266" r:id="rId16"/>
    <p:sldId id="294" r:id="rId17"/>
    <p:sldId id="267" r:id="rId18"/>
    <p:sldId id="268" r:id="rId19"/>
    <p:sldId id="269" r:id="rId20"/>
    <p:sldId id="273" r:id="rId21"/>
    <p:sldId id="271" r:id="rId22"/>
    <p:sldId id="276" r:id="rId23"/>
    <p:sldId id="274" r:id="rId24"/>
    <p:sldId id="270" r:id="rId25"/>
    <p:sldId id="280" r:id="rId26"/>
    <p:sldId id="303" r:id="rId27"/>
    <p:sldId id="305" r:id="rId28"/>
    <p:sldId id="306" r:id="rId29"/>
    <p:sldId id="308" r:id="rId30"/>
    <p:sldId id="304" r:id="rId31"/>
    <p:sldId id="307" r:id="rId32"/>
    <p:sldId id="309" r:id="rId33"/>
    <p:sldId id="302" r:id="rId34"/>
    <p:sldId id="275" r:id="rId35"/>
    <p:sldId id="290" r:id="rId36"/>
    <p:sldId id="291" r:id="rId37"/>
    <p:sldId id="281" r:id="rId38"/>
    <p:sldId id="301" r:id="rId39"/>
    <p:sldId id="296" r:id="rId40"/>
    <p:sldId id="310" r:id="rId41"/>
    <p:sldId id="311" r:id="rId42"/>
    <p:sldId id="312" r:id="rId43"/>
    <p:sldId id="278" r:id="rId44"/>
    <p:sldId id="295" r:id="rId45"/>
    <p:sldId id="297" r:id="rId46"/>
    <p:sldId id="284" r:id="rId47"/>
    <p:sldId id="285" r:id="rId48"/>
    <p:sldId id="286" r:id="rId49"/>
    <p:sldId id="287" r:id="rId50"/>
    <p:sldId id="289" r:id="rId51"/>
    <p:sldId id="288" r:id="rId52"/>
    <p:sldId id="277" r:id="rId53"/>
    <p:sldId id="283"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07" autoAdjust="0"/>
  </p:normalViewPr>
  <p:slideViewPr>
    <p:cSldViewPr snapToGrid="0" snapToObjects="1">
      <p:cViewPr>
        <p:scale>
          <a:sx n="130" d="100"/>
          <a:sy n="130" d="100"/>
        </p:scale>
        <p:origin x="-40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D265D3-684E-FF41-8468-55415D8EC160}" type="datetimeFigureOut">
              <a:rPr lang="en-US" smtClean="0"/>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B7BE5D-A04A-4E44-AFE9-B6870FB8F372}" type="slidenum">
              <a:rPr lang="en-US" smtClean="0"/>
              <a:t>‹#›</a:t>
            </a:fld>
            <a:endParaRPr lang="en-US"/>
          </a:p>
        </p:txBody>
      </p:sp>
    </p:spTree>
    <p:extLst>
      <p:ext uri="{BB962C8B-B14F-4D97-AF65-F5344CB8AC3E}">
        <p14:creationId xmlns:p14="http://schemas.microsoft.com/office/powerpoint/2010/main" val="1717009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a:t>
            </a:fld>
            <a:endParaRPr lang="en-US"/>
          </a:p>
        </p:txBody>
      </p:sp>
    </p:spTree>
    <p:extLst>
      <p:ext uri="{BB962C8B-B14F-4D97-AF65-F5344CB8AC3E}">
        <p14:creationId xmlns:p14="http://schemas.microsoft.com/office/powerpoint/2010/main" val="4160976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much an open issue…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38</a:t>
            </a:fld>
            <a:endParaRPr lang="en-US"/>
          </a:p>
        </p:txBody>
      </p:sp>
    </p:spTree>
    <p:extLst>
      <p:ext uri="{BB962C8B-B14F-4D97-AF65-F5344CB8AC3E}">
        <p14:creationId xmlns:p14="http://schemas.microsoft.com/office/powerpoint/2010/main" val="745849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Landing page..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42</a:t>
            </a:fld>
            <a:endParaRPr lang="en-US"/>
          </a:p>
        </p:txBody>
      </p:sp>
    </p:spTree>
    <p:extLst>
      <p:ext uri="{BB962C8B-B14F-4D97-AF65-F5344CB8AC3E}">
        <p14:creationId xmlns:p14="http://schemas.microsoft.com/office/powerpoint/2010/main" val="2250758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data cited in </a:t>
            </a:r>
            <a:r>
              <a:rPr lang="en-US" dirty="0" err="1" smtClean="0"/>
              <a:t>dataverse</a:t>
            </a:r>
            <a:r>
              <a:rPr lang="en-US" baseline="0" dirty="0" smtClean="0"/>
              <a:t> holdings…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48</a:t>
            </a:fld>
            <a:endParaRPr lang="en-US"/>
          </a:p>
        </p:txBody>
      </p:sp>
    </p:spTree>
    <p:extLst>
      <p:ext uri="{BB962C8B-B14F-4D97-AF65-F5344CB8AC3E}">
        <p14:creationId xmlns:p14="http://schemas.microsoft.com/office/powerpoint/2010/main" val="390169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Relatively Recent Relevant Recommendations An Overview of Data Citation Principles Synthesis Activity 4 1999 -2004 NESSTAR, Virtual Data Center Cite research data in publications; Use persistent identifiers; Facilitate direct access to data through URI’s [</a:t>
            </a:r>
            <a:r>
              <a:rPr lang="en-US" dirty="0" err="1" smtClean="0"/>
              <a:t>Ryssevik</a:t>
            </a:r>
            <a:r>
              <a:rPr lang="en-US" dirty="0" smtClean="0"/>
              <a:t> &amp; Musgrave 2001] [Altman, et al. 2001] 2005- 2009 </a:t>
            </a:r>
            <a:r>
              <a:rPr lang="en-US" dirty="0" err="1" smtClean="0"/>
              <a:t>Dataverse</a:t>
            </a:r>
            <a:r>
              <a:rPr lang="en-US" dirty="0" smtClean="0"/>
              <a:t> Network System, TIB Data DOI Registration Include versioning, fixity, and granularity for verification; use permanent institutions; facilitate attribution [</a:t>
            </a:r>
            <a:r>
              <a:rPr lang="en-US" dirty="0" err="1" smtClean="0"/>
              <a:t>Buhneman</a:t>
            </a:r>
            <a:r>
              <a:rPr lang="en-US" dirty="0" smtClean="0"/>
              <a:t> 2006] [Altman &amp; King 2007] 2009- </a:t>
            </a:r>
            <a:r>
              <a:rPr lang="en-US" dirty="0" err="1" smtClean="0"/>
              <a:t>DataCite</a:t>
            </a:r>
            <a:r>
              <a:rPr lang="en-US" dirty="0" smtClean="0"/>
              <a:t>; Thomson-Reuters Data Citation Index; </a:t>
            </a:r>
            <a:r>
              <a:rPr lang="en-US" dirty="0" err="1" smtClean="0"/>
              <a:t>FigShare</a:t>
            </a:r>
            <a:r>
              <a:rPr lang="en-US" dirty="0" smtClean="0"/>
              <a:t>; Data Dryad Include data citations in standard locations; index data citations in catalogs; facilitate data mining [OECD 2009] [NAS 2012] [Force 11 2013] [CODATA 2013] Example Systems Core Recommendations Key References </a:t>
            </a:r>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5</a:t>
            </a:fld>
            <a:endParaRPr lang="en-US"/>
          </a:p>
        </p:txBody>
      </p:sp>
    </p:spTree>
    <p:extLst>
      <p:ext uri="{BB962C8B-B14F-4D97-AF65-F5344CB8AC3E}">
        <p14:creationId xmlns:p14="http://schemas.microsoft.com/office/powerpoint/2010/main" val="172036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 recent policy change at the worlds</a:t>
            </a:r>
            <a:r>
              <a:rPr lang="en-US" baseline="0" dirty="0" smtClean="0"/>
              <a:t> third largest publisher …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12</a:t>
            </a:fld>
            <a:endParaRPr lang="en-US"/>
          </a:p>
        </p:txBody>
      </p:sp>
    </p:spTree>
    <p:extLst>
      <p:ext uri="{BB962C8B-B14F-4D97-AF65-F5344CB8AC3E}">
        <p14:creationId xmlns:p14="http://schemas.microsoft.com/office/powerpoint/2010/main" val="25002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is not that any</a:t>
            </a:r>
            <a:r>
              <a:rPr lang="en-US" baseline="0" dirty="0" smtClean="0"/>
              <a:t> one of these are right or wrong –but that they work for certain communities, and not for others… as we will see in our two case studies…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14</a:t>
            </a:fld>
            <a:endParaRPr lang="en-US"/>
          </a:p>
        </p:txBody>
      </p:sp>
    </p:spTree>
    <p:extLst>
      <p:ext uri="{BB962C8B-B14F-4D97-AF65-F5344CB8AC3E}">
        <p14:creationId xmlns:p14="http://schemas.microsoft.com/office/powerpoint/2010/main" val="99019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Humanities and Social Science standards.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25</a:t>
            </a:fld>
            <a:endParaRPr lang="en-US"/>
          </a:p>
        </p:txBody>
      </p:sp>
    </p:spTree>
    <p:extLst>
      <p:ext uri="{BB962C8B-B14F-4D97-AF65-F5344CB8AC3E}">
        <p14:creationId xmlns:p14="http://schemas.microsoft.com/office/powerpoint/2010/main" val="924318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26</a:t>
            </a:fld>
            <a:endParaRPr lang="en-US"/>
          </a:p>
        </p:txBody>
      </p:sp>
    </p:spTree>
    <p:extLst>
      <p:ext uri="{BB962C8B-B14F-4D97-AF65-F5344CB8AC3E}">
        <p14:creationId xmlns:p14="http://schemas.microsoft.com/office/powerpoint/2010/main" val="149014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DIY </a:t>
            </a:r>
            <a:r>
              <a:rPr lang="en-US" dirty="0" err="1" smtClean="0"/>
              <a:t>aporoach</a:t>
            </a:r>
            <a:r>
              <a:rPr lang="en-US"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27</a:t>
            </a:fld>
            <a:endParaRPr lang="en-US"/>
          </a:p>
        </p:txBody>
      </p:sp>
    </p:spTree>
    <p:extLst>
      <p:ext uri="{BB962C8B-B14F-4D97-AF65-F5344CB8AC3E}">
        <p14:creationId xmlns:p14="http://schemas.microsoft.com/office/powerpoint/2010/main" val="69028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28</a:t>
            </a:fld>
            <a:endParaRPr lang="en-US"/>
          </a:p>
        </p:txBody>
      </p:sp>
    </p:spTree>
    <p:extLst>
      <p:ext uri="{BB962C8B-B14F-4D97-AF65-F5344CB8AC3E}">
        <p14:creationId xmlns:p14="http://schemas.microsoft.com/office/powerpoint/2010/main" val="149014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data services… Roll your own…</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30</a:t>
            </a:fld>
            <a:endParaRPr lang="en-US"/>
          </a:p>
        </p:txBody>
      </p:sp>
    </p:spTree>
    <p:extLst>
      <p:ext uri="{BB962C8B-B14F-4D97-AF65-F5344CB8AC3E}">
        <p14:creationId xmlns:p14="http://schemas.microsoft.com/office/powerpoint/2010/main" val="113523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orce11.org/node/4772/%23ref4" TargetMode="Externa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3334/ORNLDAAC/1081" TargetMode="Externa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x.doi.org/10.5284/100038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rive.google.com/file/d/0B2L-EJ5-i7x7cWlaVk5IU2JtaDRVUnFUMDE3dlVPVTdZc1ZF/view?usp=shar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hedata.org/cita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7910/DVN/2289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Case Studies in</a:t>
            </a:r>
            <a:br>
              <a:rPr lang="en-US" dirty="0" smtClean="0"/>
            </a:br>
            <a:r>
              <a:rPr lang="en-US" dirty="0" smtClean="0"/>
              <a:t>Data Citation</a:t>
            </a:r>
            <a:endParaRPr lang="en-US" dirty="0"/>
          </a:p>
        </p:txBody>
      </p:sp>
      <p:sp>
        <p:nvSpPr>
          <p:cNvPr id="3" name="Subtitle 2"/>
          <p:cNvSpPr>
            <a:spLocks noGrp="1"/>
          </p:cNvSpPr>
          <p:nvPr>
            <p:ph type="subTitle" idx="1"/>
          </p:nvPr>
        </p:nvSpPr>
        <p:spPr/>
        <p:txBody>
          <a:bodyPr/>
          <a:lstStyle/>
          <a:p>
            <a:r>
              <a:rPr lang="en-US" dirty="0" smtClean="0"/>
              <a:t>Day 2</a:t>
            </a:r>
            <a:endParaRPr lang="en-US" dirty="0"/>
          </a:p>
        </p:txBody>
      </p:sp>
    </p:spTree>
    <p:extLst>
      <p:ext uri="{BB962C8B-B14F-4D97-AF65-F5344CB8AC3E}">
        <p14:creationId xmlns:p14="http://schemas.microsoft.com/office/powerpoint/2010/main" val="35691709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5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06" y="92207"/>
            <a:ext cx="4865080" cy="1227228"/>
          </a:xfrm>
          <a:prstGeom prst="rect">
            <a:avLst/>
          </a:prstGeom>
        </p:spPr>
      </p:pic>
      <p:pic>
        <p:nvPicPr>
          <p:cNvPr id="5" name="Picture 4" descr="Screen Shot 2015-02-08 at 5.5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769" y="92207"/>
            <a:ext cx="3653389" cy="5466485"/>
          </a:xfrm>
          <a:prstGeom prst="rect">
            <a:avLst/>
          </a:prstGeom>
        </p:spPr>
      </p:pic>
    </p:spTree>
    <p:extLst>
      <p:ext uri="{BB962C8B-B14F-4D97-AF65-F5344CB8AC3E}">
        <p14:creationId xmlns:p14="http://schemas.microsoft.com/office/powerpoint/2010/main" val="39611721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Evidence</a:t>
            </a:r>
          </a:p>
          <a:p>
            <a:pPr marL="0" indent="0">
              <a:buNone/>
            </a:pPr>
            <a:r>
              <a:rPr lang="en-US" dirty="0"/>
              <a:t>In scholarly literature, whenever and wherever a claim relies upon data, the corresponding data should be </a:t>
            </a:r>
            <a:r>
              <a:rPr lang="en-US" dirty="0" smtClean="0"/>
              <a:t>cited. </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35875139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4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9" y="954237"/>
            <a:ext cx="6281615" cy="2151888"/>
          </a:xfrm>
          <a:prstGeom prst="rect">
            <a:avLst/>
          </a:prstGeom>
        </p:spPr>
      </p:pic>
      <p:pic>
        <p:nvPicPr>
          <p:cNvPr id="5" name="Picture 4" descr="Screen Shot 2015-02-08 at 5.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846" y="3109546"/>
            <a:ext cx="6727801" cy="1322754"/>
          </a:xfrm>
          <a:prstGeom prst="rect">
            <a:avLst/>
          </a:prstGeom>
        </p:spPr>
      </p:pic>
      <p:pic>
        <p:nvPicPr>
          <p:cNvPr id="7" name="Picture 6" descr="Screen Shot 2015-02-08 at 5.51.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4779" y="4562429"/>
            <a:ext cx="6651868" cy="930807"/>
          </a:xfrm>
          <a:prstGeom prst="rect">
            <a:avLst/>
          </a:prstGeom>
        </p:spPr>
      </p:pic>
    </p:spTree>
    <p:extLst>
      <p:ext uri="{BB962C8B-B14F-4D97-AF65-F5344CB8AC3E}">
        <p14:creationId xmlns:p14="http://schemas.microsoft.com/office/powerpoint/2010/main" val="4856027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Unique Identification</a:t>
            </a:r>
          </a:p>
          <a:p>
            <a:pPr marL="0" indent="0">
              <a:buNone/>
            </a:pPr>
            <a:r>
              <a:rPr lang="en-US" dirty="0"/>
              <a:t>A data citation should include a persistent method for identification that is machine actionable, globally unique, and widely used by a community[</a:t>
            </a:r>
            <a:r>
              <a:rPr lang="en-US" dirty="0">
                <a:hlinkClick r:id="rId2"/>
              </a:rPr>
              <a:t>4</a:t>
            </a:r>
            <a:r>
              <a:rPr lang="en-US" dirty="0"/>
              <a:t>].</a:t>
            </a:r>
          </a:p>
          <a:p>
            <a:pPr marL="0" indent="0">
              <a:buNone/>
            </a:pPr>
            <a:endParaRPr lang="en-US" dirty="0"/>
          </a:p>
        </p:txBody>
      </p:sp>
      <p:pic>
        <p:nvPicPr>
          <p:cNvPr id="5" name="Picture 4"/>
          <p:cNvPicPr>
            <a:picLocks noChangeAspect="1"/>
          </p:cNvPicPr>
          <p:nvPr/>
        </p:nvPicPr>
        <p:blipFill>
          <a:blip r:embed="rId3">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755109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604" y="1084384"/>
            <a:ext cx="8107550" cy="4027280"/>
          </a:xfrm>
          <a:prstGeom prst="rect">
            <a:avLst/>
          </a:prstGeom>
        </p:spPr>
      </p:pic>
    </p:spTree>
    <p:extLst>
      <p:ext uri="{BB962C8B-B14F-4D97-AF65-F5344CB8AC3E}">
        <p14:creationId xmlns:p14="http://schemas.microsoft.com/office/powerpoint/2010/main" val="3314941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Access</a:t>
            </a:r>
          </a:p>
          <a:p>
            <a:pPr marL="0" indent="0">
              <a:buNone/>
            </a:pPr>
            <a:r>
              <a:rPr lang="en-US" dirty="0"/>
              <a:t>Data citations should facilitate access to the data themselves and to such associated metadata, documentation, code, and other materials, as are necessary for both humans and machines to make informed use of the referenced </a:t>
            </a:r>
            <a:r>
              <a:rPr lang="en-US" dirty="0" smtClean="0"/>
              <a:t>data.</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38410646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711"/>
            <a:ext cx="3379076" cy="1143000"/>
          </a:xfrm>
        </p:spPr>
        <p:txBody>
          <a:bodyPr>
            <a:normAutofit fontScale="90000"/>
          </a:bodyPr>
          <a:lstStyle/>
          <a:p>
            <a:r>
              <a:rPr lang="en-US" dirty="0" smtClean="0"/>
              <a:t>Where should the identifier resolve?</a:t>
            </a:r>
            <a:endParaRPr lang="en-US" dirty="0"/>
          </a:p>
        </p:txBody>
      </p:sp>
      <p:sp>
        <p:nvSpPr>
          <p:cNvPr id="3" name="Content Placeholder 2"/>
          <p:cNvSpPr>
            <a:spLocks noGrp="1"/>
          </p:cNvSpPr>
          <p:nvPr>
            <p:ph idx="1"/>
          </p:nvPr>
        </p:nvSpPr>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sz="2000" dirty="0" smtClean="0">
                <a:hlinkClick r:id="rId2"/>
              </a:rPr>
              <a:t>http</a:t>
            </a:r>
            <a:r>
              <a:rPr lang="en-US" sz="2000" dirty="0">
                <a:hlinkClick r:id="rId2"/>
              </a:rPr>
              <a:t>://dx.doi.org/10.3334</a:t>
            </a:r>
            <a:r>
              <a:rPr lang="en-US" sz="2000" dirty="0" smtClean="0">
                <a:hlinkClick r:id="rId2"/>
              </a:rPr>
              <a:t>/</a:t>
            </a:r>
          </a:p>
          <a:p>
            <a:pPr marL="0" indent="0">
              <a:buNone/>
            </a:pPr>
            <a:r>
              <a:rPr lang="en-US" sz="2000" dirty="0" smtClean="0">
                <a:hlinkClick r:id="rId2"/>
              </a:rPr>
              <a:t>ORNLDAAC</a:t>
            </a:r>
            <a:r>
              <a:rPr lang="en-US" sz="2000" dirty="0">
                <a:hlinkClick r:id="rId2"/>
              </a:rPr>
              <a:t>/1081</a:t>
            </a:r>
            <a:endParaRPr lang="en-US" sz="2000" dirty="0"/>
          </a:p>
        </p:txBody>
      </p:sp>
      <p:pic>
        <p:nvPicPr>
          <p:cNvPr id="4" name="Picture 3" descr="Screen Shot 2015-02-08 at 5.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852" y="-156309"/>
            <a:ext cx="4981148" cy="5597769"/>
          </a:xfrm>
          <a:prstGeom prst="rect">
            <a:avLst/>
          </a:prstGeom>
        </p:spPr>
      </p:pic>
      <p:cxnSp>
        <p:nvCxnSpPr>
          <p:cNvPr id="6" name="Straight Arrow Connector 5"/>
          <p:cNvCxnSpPr/>
          <p:nvPr/>
        </p:nvCxnSpPr>
        <p:spPr>
          <a:xfrm>
            <a:off x="3214077" y="3311769"/>
            <a:ext cx="762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9373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Persistence</a:t>
            </a:r>
          </a:p>
          <a:p>
            <a:pPr marL="0" indent="0">
              <a:buNone/>
            </a:pPr>
            <a:r>
              <a:rPr lang="en-US" dirty="0"/>
              <a:t>Unique identifiers, and metadata describing the data, and its disposition, should persist --  even beyond the lifespan of the data they describe</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22168472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t>Specificity and Verifiability </a:t>
            </a:r>
          </a:p>
          <a:p>
            <a:pPr marL="0" indent="0">
              <a:buNone/>
            </a:pPr>
            <a:r>
              <a:rPr lang="en-US" sz="2800" dirty="0"/>
              <a:t>Data citations should facilitate identification of, access to, and verification of the specific data that support a claim.  Citations or citation metadata should include information about provenance and fixity sufficient to facilitate </a:t>
            </a:r>
            <a:r>
              <a:rPr lang="en-US" sz="2800" dirty="0" err="1"/>
              <a:t>verfiying</a:t>
            </a:r>
            <a:r>
              <a:rPr lang="en-US" sz="2800" dirty="0"/>
              <a:t> that the specific </a:t>
            </a:r>
            <a:r>
              <a:rPr lang="en-US" sz="2800" dirty="0" err="1"/>
              <a:t>timeslice</a:t>
            </a:r>
            <a:r>
              <a:rPr lang="en-US" sz="2800" dirty="0"/>
              <a:t>, version and/or granular portion of data </a:t>
            </a:r>
            <a:r>
              <a:rPr lang="en-US" sz="2800" dirty="0" smtClean="0"/>
              <a:t>retrieved subsequently </a:t>
            </a:r>
            <a:r>
              <a:rPr lang="en-US" sz="2800" dirty="0"/>
              <a:t>is the same as was originally cited</a:t>
            </a:r>
          </a:p>
          <a:p>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40948910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Interoperability and Flexibility</a:t>
            </a:r>
          </a:p>
          <a:p>
            <a:pPr marL="0" indent="0">
              <a:buNone/>
            </a:pPr>
            <a:r>
              <a:rPr lang="en-US" dirty="0"/>
              <a:t>Data citation methods should be sufficiently flexible to accommodate the variant practices among communities, but should not differ so much that they compromise interoperability of data citation practices across communities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4721596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cite data? </a:t>
            </a:r>
          </a:p>
          <a:p>
            <a:r>
              <a:rPr lang="en-US" dirty="0" smtClean="0"/>
              <a:t>Anatomy of a data citation</a:t>
            </a:r>
          </a:p>
          <a:p>
            <a:r>
              <a:rPr lang="en-US" dirty="0" smtClean="0"/>
              <a:t>Implementing data citation initiatives</a:t>
            </a:r>
          </a:p>
          <a:p>
            <a:pPr lvl="1"/>
            <a:r>
              <a:rPr lang="en-US" dirty="0" smtClean="0"/>
              <a:t>NCAR</a:t>
            </a:r>
          </a:p>
          <a:p>
            <a:pPr lvl="1"/>
            <a:r>
              <a:rPr lang="en-US" dirty="0" smtClean="0"/>
              <a:t>IQSS @ Harvard </a:t>
            </a:r>
          </a:p>
          <a:p>
            <a:r>
              <a:rPr lang="en-US" dirty="0" smtClean="0"/>
              <a:t>Tracking and tracing data </a:t>
            </a:r>
            <a:r>
              <a:rPr lang="en-US" dirty="0" smtClean="0"/>
              <a:t>citation</a:t>
            </a:r>
            <a:endParaRPr lang="en-US" dirty="0" smtClean="0"/>
          </a:p>
        </p:txBody>
      </p:sp>
    </p:spTree>
    <p:extLst>
      <p:ext uri="{BB962C8B-B14F-4D97-AF65-F5344CB8AC3E}">
        <p14:creationId xmlns:p14="http://schemas.microsoft.com/office/powerpoint/2010/main" val="465491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a:t>
            </a:r>
            <a:endParaRPr lang="en-US" dirty="0"/>
          </a:p>
        </p:txBody>
      </p:sp>
      <p:sp>
        <p:nvSpPr>
          <p:cNvPr id="3" name="Content Placeholder 2"/>
          <p:cNvSpPr>
            <a:spLocks noGrp="1"/>
          </p:cNvSpPr>
          <p:nvPr>
            <p:ph idx="1"/>
          </p:nvPr>
        </p:nvSpPr>
        <p:spPr/>
        <p:txBody>
          <a:bodyPr/>
          <a:lstStyle/>
          <a:p>
            <a:r>
              <a:rPr lang="en-US" dirty="0" smtClean="0"/>
              <a:t>How are citations to data different than citations to bibliographic resources?</a:t>
            </a:r>
          </a:p>
          <a:p>
            <a:pPr marL="0" indent="0">
              <a:buNone/>
            </a:pPr>
            <a:r>
              <a:rPr lang="en-US" dirty="0" smtClean="0"/>
              <a:t> </a:t>
            </a:r>
          </a:p>
          <a:p>
            <a:r>
              <a:rPr lang="en-US" dirty="0" smtClean="0"/>
              <a:t>What are some problems in citing that should be remedied, and how might we solve them? </a:t>
            </a:r>
          </a:p>
          <a:p>
            <a:pPr marL="0" indent="0">
              <a:buNone/>
            </a:pPr>
            <a:endParaRPr lang="en-US" dirty="0"/>
          </a:p>
        </p:txBody>
      </p:sp>
    </p:spTree>
    <p:extLst>
      <p:ext uri="{BB962C8B-B14F-4D97-AF65-F5344CB8AC3E}">
        <p14:creationId xmlns:p14="http://schemas.microsoft.com/office/powerpoint/2010/main" val="1231533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citing data</a:t>
            </a:r>
            <a:endParaRPr lang="en-US" dirty="0"/>
          </a:p>
        </p:txBody>
      </p:sp>
      <p:sp>
        <p:nvSpPr>
          <p:cNvPr id="3" name="Content Placeholder 2"/>
          <p:cNvSpPr>
            <a:spLocks noGrp="1"/>
          </p:cNvSpPr>
          <p:nvPr>
            <p:ph idx="1"/>
          </p:nvPr>
        </p:nvSpPr>
        <p:spPr/>
        <p:txBody>
          <a:bodyPr/>
          <a:lstStyle/>
          <a:p>
            <a:r>
              <a:rPr lang="en-US" dirty="0" smtClean="0"/>
              <a:t>Authorship</a:t>
            </a:r>
          </a:p>
          <a:p>
            <a:r>
              <a:rPr lang="en-US" dirty="0" smtClean="0"/>
              <a:t>Dynamic / Versioned resources (which data?)</a:t>
            </a:r>
          </a:p>
          <a:p>
            <a:r>
              <a:rPr lang="en-US" dirty="0" smtClean="0"/>
              <a:t>Granularity – no chapter, page, or paragraph markings</a:t>
            </a:r>
          </a:p>
          <a:p>
            <a:endParaRPr lang="en-US" dirty="0" smtClean="0"/>
          </a:p>
          <a:p>
            <a:endParaRPr lang="en-US" dirty="0"/>
          </a:p>
        </p:txBody>
      </p:sp>
    </p:spTree>
    <p:extLst>
      <p:ext uri="{BB962C8B-B14F-4D97-AF65-F5344CB8AC3E}">
        <p14:creationId xmlns:p14="http://schemas.microsoft.com/office/powerpoint/2010/main" val="22124636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lstStyle/>
          <a:p>
            <a:r>
              <a:rPr lang="en-US" dirty="0" smtClean="0"/>
              <a:t>Could include any of the the following elements:</a:t>
            </a:r>
          </a:p>
          <a:p>
            <a:pPr marL="457200" lvl="1" indent="0">
              <a:buNone/>
            </a:pPr>
            <a:endParaRPr lang="en-US" dirty="0" smtClean="0"/>
          </a:p>
          <a:p>
            <a:pPr marL="457200" lvl="1" indent="0">
              <a:buNone/>
            </a:pPr>
            <a:r>
              <a:rPr lang="en-US" dirty="0" smtClean="0"/>
              <a:t>Author, publication date, publisher, resource type (database, dataset, image, etc.), location, identifier, version, edition, title, etc. </a:t>
            </a:r>
            <a:endParaRPr lang="en-US" dirty="0"/>
          </a:p>
        </p:txBody>
      </p:sp>
      <p:sp>
        <p:nvSpPr>
          <p:cNvPr id="4" name="Rectangle 3"/>
          <p:cNvSpPr/>
          <p:nvPr/>
        </p:nvSpPr>
        <p:spPr>
          <a:xfrm>
            <a:off x="615462" y="5187799"/>
            <a:ext cx="7549082" cy="338554"/>
          </a:xfrm>
          <a:prstGeom prst="rect">
            <a:avLst/>
          </a:prstGeom>
        </p:spPr>
        <p:txBody>
          <a:bodyPr wrap="square">
            <a:spAutoFit/>
          </a:bodyPr>
          <a:lstStyle/>
          <a:p>
            <a:r>
              <a:rPr lang="en-US" sz="800" dirty="0"/>
              <a:t>Ball, A. &amp; Duke, M. (2012). ‘How to Cite Datasets and Link to Publications’. DCC How-to Guides. Edinburgh: Digital Curation Centre. Available online: http://</a:t>
            </a:r>
            <a:r>
              <a:rPr lang="en-US" sz="800" dirty="0" err="1"/>
              <a:t>www.dcc.ac.uk</a:t>
            </a:r>
            <a:r>
              <a:rPr lang="en-US" sz="800" dirty="0"/>
              <a:t>/resources/how-guides - See more at: http://</a:t>
            </a:r>
            <a:r>
              <a:rPr lang="en-US" sz="800" dirty="0" err="1"/>
              <a:t>www.dcc.ac.uk</a:t>
            </a:r>
            <a:r>
              <a:rPr lang="en-US" sz="800" dirty="0"/>
              <a:t>/resources/how-guides/cite-datasets#sthash.EY03YKRD.dpuf</a:t>
            </a:r>
          </a:p>
        </p:txBody>
      </p:sp>
    </p:spTree>
    <p:extLst>
      <p:ext uri="{BB962C8B-B14F-4D97-AF65-F5344CB8AC3E}">
        <p14:creationId xmlns:p14="http://schemas.microsoft.com/office/powerpoint/2010/main" val="26651701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TextBox 2"/>
          <p:cNvSpPr txBox="1"/>
          <p:nvPr/>
        </p:nvSpPr>
        <p:spPr>
          <a:xfrm>
            <a:off x="1515771" y="2945795"/>
            <a:ext cx="5793567" cy="1477328"/>
          </a:xfrm>
          <a:prstGeom prst="rect">
            <a:avLst/>
          </a:prstGeom>
          <a:noFill/>
        </p:spPr>
        <p:txBody>
          <a:bodyPr wrap="square" rtlCol="0">
            <a:spAutoFit/>
          </a:bodyPr>
          <a:lstStyle/>
          <a:p>
            <a:r>
              <a:rPr lang="en-US" dirty="0" err="1"/>
              <a:t>Zwally</a:t>
            </a:r>
            <a:r>
              <a:rPr lang="en-US" dirty="0"/>
              <a:t>, H.J., R. </a:t>
            </a:r>
            <a:r>
              <a:rPr lang="en-US" dirty="0" err="1"/>
              <a:t>Schutz</a:t>
            </a:r>
            <a:r>
              <a:rPr lang="en-US" dirty="0"/>
              <a:t>, C. Bentley, J. </a:t>
            </a:r>
            <a:r>
              <a:rPr lang="en-US" dirty="0" err="1"/>
              <a:t>Bufton</a:t>
            </a:r>
            <a:r>
              <a:rPr lang="en-US" dirty="0"/>
              <a:t>, T. Herring, J. Minster, J. </a:t>
            </a:r>
            <a:r>
              <a:rPr lang="en-US" dirty="0" err="1"/>
              <a:t>Spinhirne</a:t>
            </a:r>
            <a:r>
              <a:rPr lang="en-US" dirty="0"/>
              <a:t>, and R. Thomas. 2003. </a:t>
            </a:r>
            <a:r>
              <a:rPr lang="en-US" i="1" dirty="0"/>
              <a:t>GLAS/</a:t>
            </a:r>
            <a:r>
              <a:rPr lang="en-US" i="1" dirty="0" err="1"/>
              <a:t>ICESat</a:t>
            </a:r>
            <a:r>
              <a:rPr lang="en-US" i="1" dirty="0"/>
              <a:t> L1A Global Altimetry Data V018, 15 October to 18 November 2003</a:t>
            </a:r>
            <a:r>
              <a:rPr lang="en-US" dirty="0"/>
              <a:t>. National Snow and Ice Data Center. dataset accessed 2011-07-21 at doi:10.3334/NSIDC/gla01.</a:t>
            </a:r>
          </a:p>
        </p:txBody>
      </p:sp>
      <p:sp>
        <p:nvSpPr>
          <p:cNvPr id="5" name="Rectangle 4"/>
          <p:cNvSpPr/>
          <p:nvPr/>
        </p:nvSpPr>
        <p:spPr>
          <a:xfrm>
            <a:off x="1515771" y="2090172"/>
            <a:ext cx="6206604" cy="369332"/>
          </a:xfrm>
          <a:prstGeom prst="rect">
            <a:avLst/>
          </a:prstGeom>
        </p:spPr>
        <p:txBody>
          <a:bodyPr wrap="square">
            <a:spAutoFit/>
          </a:bodyPr>
          <a:lstStyle/>
          <a:p>
            <a:r>
              <a:rPr lang="en-US" b="1" dirty="0" smtClean="0"/>
              <a:t>Earth Science Informatics Partners (ESIP) </a:t>
            </a:r>
            <a:r>
              <a:rPr lang="en-US" dirty="0" smtClean="0"/>
              <a:t>recommendation:</a:t>
            </a:r>
            <a:endParaRPr lang="en-US" dirty="0"/>
          </a:p>
        </p:txBody>
      </p:sp>
    </p:spTree>
    <p:extLst>
      <p:ext uri="{BB962C8B-B14F-4D97-AF65-F5344CB8AC3E}">
        <p14:creationId xmlns:p14="http://schemas.microsoft.com/office/powerpoint/2010/main" val="35207438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pic>
        <p:nvPicPr>
          <p:cNvPr id="7" name="Picture 6"/>
          <p:cNvPicPr>
            <a:picLocks noChangeAspect="1"/>
          </p:cNvPicPr>
          <p:nvPr/>
        </p:nvPicPr>
        <p:blipFill>
          <a:blip r:embed="rId2"/>
          <a:stretch>
            <a:fillRect/>
          </a:stretch>
        </p:blipFill>
        <p:spPr>
          <a:xfrm>
            <a:off x="242277" y="2351454"/>
            <a:ext cx="8577385" cy="1673825"/>
          </a:xfrm>
          <a:prstGeom prst="rect">
            <a:avLst/>
          </a:prstGeom>
        </p:spPr>
      </p:pic>
    </p:spTree>
    <p:extLst>
      <p:ext uri="{BB962C8B-B14F-4D97-AF65-F5344CB8AC3E}">
        <p14:creationId xmlns:p14="http://schemas.microsoft.com/office/powerpoint/2010/main" val="38499218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APA</a:t>
            </a:r>
            <a:r>
              <a:rPr lang="en-US" dirty="0"/>
              <a:t> Cool, H. E. M., &amp; Bell, M. (2011). </a:t>
            </a:r>
            <a:r>
              <a:rPr lang="en-US" i="1" dirty="0"/>
              <a:t>Excavations at St Peter’s Church, Barton-upon-Humber</a:t>
            </a:r>
            <a:r>
              <a:rPr lang="en-US" dirty="0"/>
              <a:t> [Data set]. </a:t>
            </a:r>
            <a:r>
              <a:rPr lang="en-US" dirty="0">
                <a:hlinkClick r:id="rId3"/>
              </a:rPr>
              <a:t>doi:10.5284/</a:t>
            </a:r>
            <a:r>
              <a:rPr lang="en-US" dirty="0" smtClean="0">
                <a:hlinkClick r:id="rId3"/>
              </a:rPr>
              <a:t>1000389</a:t>
            </a:r>
            <a:endParaRPr lang="en-US" dirty="0" smtClean="0"/>
          </a:p>
          <a:p>
            <a:pPr marL="0" indent="0">
              <a:buNone/>
            </a:pPr>
            <a:endParaRPr lang="en-US" dirty="0"/>
          </a:p>
          <a:p>
            <a:pPr marL="0" indent="0">
              <a:buNone/>
            </a:pPr>
            <a:r>
              <a:rPr lang="en-US" b="1" dirty="0"/>
              <a:t>Chicago (notes)</a:t>
            </a:r>
            <a:r>
              <a:rPr lang="en-US" dirty="0"/>
              <a:t> 2. H. E. M. Cool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dirty="0"/>
              <a:t>Cool, H. E. M.,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b="1" dirty="0"/>
              <a:t>MLA</a:t>
            </a:r>
            <a:r>
              <a:rPr lang="en-US" dirty="0"/>
              <a:t> Cool, H. E. M., and Mark Bell. “Excavations at St Peter’s Church, Barton-upon-Humber.” Archaeology Data Service, 2001. Web. 1 May 2011. &lt;</a:t>
            </a:r>
            <a:r>
              <a:rPr lang="en-US" dirty="0">
                <a:hlinkClick r:id="rId3"/>
              </a:rPr>
              <a:t>http://dx.doi.org/10.5284/1000389</a:t>
            </a:r>
            <a:r>
              <a:rPr lang="en-US" dirty="0"/>
              <a:t>&gt;</a:t>
            </a:r>
            <a:r>
              <a:rPr lang="en-US" dirty="0" smtClean="0"/>
              <a:t>.</a:t>
            </a:r>
          </a:p>
          <a:p>
            <a:pPr marL="0" indent="0">
              <a:buNone/>
            </a:pPr>
            <a:endParaRPr lang="en-US" dirty="0"/>
          </a:p>
          <a:p>
            <a:pPr marL="0" indent="0">
              <a:buNone/>
            </a:pPr>
            <a:r>
              <a:rPr lang="en-US" b="1" dirty="0"/>
              <a:t>Oxford</a:t>
            </a:r>
            <a:r>
              <a:rPr lang="en-US" dirty="0"/>
              <a:t> Cool, H. E. M. &amp; Bell, M. (2011) </a:t>
            </a:r>
            <a:r>
              <a:rPr lang="en-US" i="1" dirty="0"/>
              <a:t>Excavations at St Peter’s Church, Barton-upon-Humber </a:t>
            </a:r>
            <a:r>
              <a:rPr lang="en-US" dirty="0"/>
              <a:t>[data-set]. York: Archaeology Data Service [distributor] &lt;DOI </a:t>
            </a:r>
            <a:r>
              <a:rPr lang="en-US" dirty="0">
                <a:hlinkClick r:id="rId3"/>
              </a:rPr>
              <a:t>10.5284/1000389</a:t>
            </a:r>
            <a:r>
              <a:rPr lang="en-US" dirty="0"/>
              <a:t>&gt;</a:t>
            </a:r>
            <a:r>
              <a:rPr lang="en-US" dirty="0" smtClean="0"/>
              <a:t>.</a:t>
            </a:r>
          </a:p>
          <a:p>
            <a:pPr marL="0" indent="0">
              <a:buNone/>
            </a:pPr>
            <a:endParaRPr lang="en-US" dirty="0"/>
          </a:p>
          <a:p>
            <a:pPr marL="0" indent="0">
              <a:buNone/>
            </a:pPr>
            <a:r>
              <a:rPr lang="en-US" dirty="0" smtClean="0"/>
              <a:t>See </a:t>
            </a:r>
            <a:r>
              <a:rPr lang="en-US" dirty="0"/>
              <a:t>more at: http://</a:t>
            </a:r>
            <a:r>
              <a:rPr lang="en-US" dirty="0" err="1"/>
              <a:t>www.dcc.ac.uk</a:t>
            </a:r>
            <a:r>
              <a:rPr lang="en-US" dirty="0"/>
              <a:t>/resources/how-guides/cite-datasets#x1-13000</a:t>
            </a:r>
          </a:p>
          <a:p>
            <a:pPr marL="0" indent="0">
              <a:buNone/>
            </a:pPr>
            <a:endParaRPr lang="en-US" dirty="0"/>
          </a:p>
        </p:txBody>
      </p:sp>
    </p:spTree>
    <p:extLst>
      <p:ext uri="{BB962C8B-B14F-4D97-AF65-F5344CB8AC3E}">
        <p14:creationId xmlns:p14="http://schemas.microsoft.com/office/powerpoint/2010/main" val="33464152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2329800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2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076" y="78154"/>
            <a:ext cx="4953077" cy="5529384"/>
          </a:xfrm>
          <a:prstGeom prst="rect">
            <a:avLst/>
          </a:prstGeom>
        </p:spPr>
      </p:pic>
      <p:sp>
        <p:nvSpPr>
          <p:cNvPr id="5" name="Rectangle 4"/>
          <p:cNvSpPr/>
          <p:nvPr/>
        </p:nvSpPr>
        <p:spPr>
          <a:xfrm>
            <a:off x="244231" y="1213008"/>
            <a:ext cx="4572000" cy="1477328"/>
          </a:xfrm>
          <a:prstGeom prst="rect">
            <a:avLst/>
          </a:prstGeom>
        </p:spPr>
        <p:txBody>
          <a:bodyPr>
            <a:spAutoFit/>
          </a:bodyPr>
          <a:lstStyle/>
          <a:p>
            <a:r>
              <a:rPr lang="en-US" dirty="0"/>
              <a:t>Step </a:t>
            </a:r>
            <a:r>
              <a:rPr lang="en-US" dirty="0" smtClean="0"/>
              <a:t>1</a:t>
            </a:r>
            <a:r>
              <a:rPr lang="en-US" dirty="0"/>
              <a:t> </a:t>
            </a:r>
            <a:r>
              <a:rPr lang="en-US" dirty="0" smtClean="0"/>
              <a:t>(data archived on </a:t>
            </a:r>
            <a:r>
              <a:rPr lang="en-US" dirty="0" err="1" smtClean="0"/>
              <a:t>FigShare</a:t>
            </a:r>
            <a:r>
              <a:rPr lang="en-US" dirty="0" smtClean="0"/>
              <a:t>)</a:t>
            </a:r>
          </a:p>
          <a:p>
            <a:r>
              <a:rPr lang="en-US" dirty="0" smtClean="0"/>
              <a:t>Step 2 (Creates landing Page)</a:t>
            </a:r>
            <a:endParaRPr lang="en-US" dirty="0"/>
          </a:p>
          <a:p>
            <a:r>
              <a:rPr lang="en-US" dirty="0"/>
              <a:t>Step 3: Persistent </a:t>
            </a:r>
            <a:r>
              <a:rPr lang="en-US" dirty="0" smtClean="0"/>
              <a:t>Identifier (DOI)</a:t>
            </a:r>
            <a:endParaRPr lang="en-US" dirty="0"/>
          </a:p>
          <a:p>
            <a:r>
              <a:rPr lang="en-US" dirty="0"/>
              <a:t>Step 4: Clear metadata </a:t>
            </a:r>
            <a:r>
              <a:rPr lang="en-US" dirty="0" smtClean="0"/>
              <a:t>(?)</a:t>
            </a:r>
            <a:endParaRPr lang="en-US" dirty="0"/>
          </a:p>
          <a:p>
            <a:r>
              <a:rPr lang="en-US" dirty="0"/>
              <a:t>Step 5</a:t>
            </a:r>
            <a:r>
              <a:rPr lang="en-US" dirty="0" smtClean="0"/>
              <a:t>: Advertise (!) </a:t>
            </a:r>
            <a:endParaRPr lang="en-US" dirty="0"/>
          </a:p>
        </p:txBody>
      </p:sp>
      <p:cxnSp>
        <p:nvCxnSpPr>
          <p:cNvPr id="7" name="Straight Arrow Connector 6"/>
          <p:cNvCxnSpPr/>
          <p:nvPr/>
        </p:nvCxnSpPr>
        <p:spPr>
          <a:xfrm>
            <a:off x="2598615" y="2540000"/>
            <a:ext cx="2754923" cy="742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881923" y="2256692"/>
            <a:ext cx="4513385" cy="433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546231" y="1973385"/>
            <a:ext cx="1680307" cy="1807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135923" y="840154"/>
            <a:ext cx="1074615"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546231" y="1504462"/>
            <a:ext cx="859692" cy="468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909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28808129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4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1" y="117231"/>
            <a:ext cx="4493846" cy="5292598"/>
          </a:xfrm>
          <a:prstGeom prst="rect">
            <a:avLst/>
          </a:prstGeom>
        </p:spPr>
      </p:pic>
      <p:pic>
        <p:nvPicPr>
          <p:cNvPr id="5" name="Picture 4" descr="Screen Shot 2015-02-08 at 9.39.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63" y="312615"/>
            <a:ext cx="4588827" cy="5920154"/>
          </a:xfrm>
          <a:prstGeom prst="rect">
            <a:avLst/>
          </a:prstGeom>
        </p:spPr>
      </p:pic>
      <p:pic>
        <p:nvPicPr>
          <p:cNvPr id="6" name="Picture 5" descr="Screen Shot 2015-02-08 at 9.39.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364" y="849923"/>
            <a:ext cx="5826943" cy="4173161"/>
          </a:xfrm>
          <a:prstGeom prst="rect">
            <a:avLst/>
          </a:prstGeom>
        </p:spPr>
      </p:pic>
      <p:pic>
        <p:nvPicPr>
          <p:cNvPr id="7" name="Picture 6" descr="Screen Shot 2015-02-08 at 9.4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86" y="488461"/>
            <a:ext cx="6353752" cy="4835769"/>
          </a:xfrm>
          <a:prstGeom prst="rect">
            <a:avLst/>
          </a:prstGeom>
        </p:spPr>
      </p:pic>
    </p:spTree>
    <p:extLst>
      <p:ext uri="{BB962C8B-B14F-4D97-AF65-F5344CB8AC3E}">
        <p14:creationId xmlns:p14="http://schemas.microsoft.com/office/powerpoint/2010/main" val="1787540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a:t>
            </a:r>
            <a:r>
              <a:rPr lang="en-US" dirty="0" smtClean="0"/>
              <a:t>cite anything?</a:t>
            </a:r>
            <a:endParaRPr lang="en-US" dirty="0"/>
          </a:p>
        </p:txBody>
      </p:sp>
      <p:sp>
        <p:nvSpPr>
          <p:cNvPr id="3" name="Content Placeholder 2"/>
          <p:cNvSpPr>
            <a:spLocks noGrp="1"/>
          </p:cNvSpPr>
          <p:nvPr>
            <p:ph idx="1"/>
          </p:nvPr>
        </p:nvSpPr>
        <p:spPr/>
        <p:txBody>
          <a:bodyPr numCol="2">
            <a:normAutofit fontScale="77500" lnSpcReduction="20000"/>
          </a:bodyPr>
          <a:lstStyle/>
          <a:p>
            <a:pPr marL="0" indent="0">
              <a:buNone/>
            </a:pPr>
            <a:r>
              <a:rPr lang="en-US" dirty="0" smtClean="0"/>
              <a:t>Paying homage</a:t>
            </a:r>
            <a:endParaRPr lang="en-US" dirty="0"/>
          </a:p>
          <a:p>
            <a:pPr marL="0" indent="0">
              <a:buNone/>
            </a:pPr>
            <a:r>
              <a:rPr lang="en-US" dirty="0"/>
              <a:t>Giving </a:t>
            </a:r>
            <a:r>
              <a:rPr lang="en-US" dirty="0" smtClean="0"/>
              <a:t>credit</a:t>
            </a:r>
            <a:endParaRPr lang="en-US"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err="1"/>
              <a:t>Criticising</a:t>
            </a:r>
            <a:r>
              <a:rPr lang="en-US" dirty="0"/>
              <a:t> 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dirty="0"/>
              <a:t>Authenticating data </a:t>
            </a:r>
          </a:p>
          <a:p>
            <a:pPr marL="0" indent="0">
              <a:buNone/>
            </a:pPr>
            <a:r>
              <a:rPr lang="en-US" dirty="0"/>
              <a:t>Identifying the original </a:t>
            </a:r>
            <a:r>
              <a:rPr lang="en-US" dirty="0" smtClean="0"/>
              <a:t>paper</a:t>
            </a:r>
            <a:endParaRPr lang="en-US" dirty="0"/>
          </a:p>
          <a:p>
            <a:pPr marL="0" indent="0">
              <a:buNone/>
            </a:pPr>
            <a:r>
              <a:rPr lang="en-US" dirty="0"/>
              <a:t>Arguing with </a:t>
            </a:r>
            <a:r>
              <a:rPr lang="en-US" dirty="0" smtClean="0"/>
              <a:t>others</a:t>
            </a:r>
            <a:endParaRPr lang="en-US" dirty="0"/>
          </a:p>
          <a:p>
            <a:pPr marL="0" indent="0">
              <a:buNone/>
            </a:pPr>
            <a:r>
              <a:rPr lang="en-US" dirty="0"/>
              <a:t>Disputing the work of </a:t>
            </a:r>
            <a:r>
              <a:rPr lang="en-US" dirty="0" smtClean="0"/>
              <a:t>others</a:t>
            </a:r>
            <a:endParaRPr lang="en-US"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4960337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14.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9" y="2012462"/>
            <a:ext cx="7732477" cy="3059403"/>
          </a:xfrm>
          <a:prstGeom prst="rect">
            <a:avLst/>
          </a:prstGeom>
        </p:spPr>
      </p:pic>
      <p:pic>
        <p:nvPicPr>
          <p:cNvPr id="7" name="Picture 6"/>
          <p:cNvPicPr>
            <a:picLocks noChangeAspect="1"/>
          </p:cNvPicPr>
          <p:nvPr/>
        </p:nvPicPr>
        <p:blipFill>
          <a:blip r:embed="rId4"/>
          <a:stretch>
            <a:fillRect/>
          </a:stretch>
        </p:blipFill>
        <p:spPr>
          <a:xfrm>
            <a:off x="3624386" y="0"/>
            <a:ext cx="1817076" cy="1817076"/>
          </a:xfrm>
          <a:prstGeom prst="rect">
            <a:avLst/>
          </a:prstGeom>
        </p:spPr>
      </p:pic>
    </p:spTree>
    <p:extLst>
      <p:ext uri="{BB962C8B-B14F-4D97-AF65-F5344CB8AC3E}">
        <p14:creationId xmlns:p14="http://schemas.microsoft.com/office/powerpoint/2010/main" val="3888723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18 at 5.5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29" y="1390951"/>
            <a:ext cx="8774213" cy="2601249"/>
          </a:xfrm>
          <a:prstGeom prst="rect">
            <a:avLst/>
          </a:prstGeom>
        </p:spPr>
      </p:pic>
    </p:spTree>
    <p:extLst>
      <p:ext uri="{BB962C8B-B14F-4D97-AF65-F5344CB8AC3E}">
        <p14:creationId xmlns:p14="http://schemas.microsoft.com/office/powerpoint/2010/main" val="1166373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2-08 at 9.4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5" y="254000"/>
            <a:ext cx="7930477" cy="4883412"/>
          </a:xfrm>
          <a:prstGeom prst="rect">
            <a:avLst/>
          </a:prstGeom>
        </p:spPr>
      </p:pic>
      <p:sp>
        <p:nvSpPr>
          <p:cNvPr id="5" name="Rectangle 4"/>
          <p:cNvSpPr/>
          <p:nvPr/>
        </p:nvSpPr>
        <p:spPr>
          <a:xfrm>
            <a:off x="674077" y="4161691"/>
            <a:ext cx="7258538" cy="8010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434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96330"/>
            <a:ext cx="8229600" cy="1143000"/>
          </a:xfrm>
        </p:spPr>
        <p:txBody>
          <a:bodyPr/>
          <a:lstStyle/>
          <a:p>
            <a:r>
              <a:rPr lang="en-US" dirty="0" smtClean="0"/>
              <a:t>Some Open Issues</a:t>
            </a:r>
            <a:endParaRPr lang="en-US" dirty="0"/>
          </a:p>
        </p:txBody>
      </p:sp>
    </p:spTree>
    <p:extLst>
      <p:ext uri="{BB962C8B-B14F-4D97-AF65-F5344CB8AC3E}">
        <p14:creationId xmlns:p14="http://schemas.microsoft.com/office/powerpoint/2010/main" val="35378929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 the Humanities?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What kind of data? </a:t>
            </a:r>
          </a:p>
          <a:p>
            <a:pPr marL="0" indent="0">
              <a:buNone/>
            </a:pPr>
            <a:endParaRPr lang="en-US" dirty="0" smtClean="0"/>
          </a:p>
          <a:p>
            <a:pPr marL="0" indent="0">
              <a:buNone/>
            </a:pPr>
            <a:r>
              <a:rPr lang="en-US" dirty="0" smtClean="0"/>
              <a:t>•</a:t>
            </a:r>
            <a:r>
              <a:rPr lang="en-US" dirty="0"/>
              <a:t>   digitized editions of major works;</a:t>
            </a:r>
          </a:p>
          <a:p>
            <a:pPr marL="0" indent="0">
              <a:buNone/>
            </a:pPr>
            <a:r>
              <a:rPr lang="en-US" dirty="0"/>
              <a:t>•   transcriptions of manuscripts;</a:t>
            </a:r>
          </a:p>
          <a:p>
            <a:pPr marL="0" indent="0">
              <a:buNone/>
            </a:pPr>
            <a:r>
              <a:rPr lang="en-US" dirty="0"/>
              <a:t>•   thematic collections (e.g., author, period, genre);</a:t>
            </a:r>
          </a:p>
          <a:p>
            <a:pPr marL="0" indent="0">
              <a:buNone/>
            </a:pPr>
            <a:r>
              <a:rPr lang="en-US" dirty="0"/>
              <a:t>•   language corpora (balanced or opportunistic; monolingual or multilingual [parallel structure or parallel-text translation equivalents]);</a:t>
            </a:r>
          </a:p>
          <a:p>
            <a:pPr marL="0" indent="0">
              <a:buNone/>
            </a:pPr>
            <a:r>
              <a:rPr lang="en-US" dirty="0"/>
              <a:t>•   images of artworks (e.g., Rossetti, Blake, </a:t>
            </a:r>
            <a:r>
              <a:rPr lang="en-US" dirty="0" err="1"/>
              <a:t>DeYoung</a:t>
            </a:r>
            <a:r>
              <a:rPr lang="en-US" dirty="0"/>
              <a:t> Museum </a:t>
            </a:r>
            <a:r>
              <a:rPr lang="en-US" dirty="0" err="1"/>
              <a:t>ImageBase</a:t>
            </a:r>
            <a:r>
              <a:rPr lang="en-US" dirty="0"/>
              <a:t>); and</a:t>
            </a:r>
          </a:p>
          <a:p>
            <a:pPr marL="0" indent="0">
              <a:buNone/>
            </a:pPr>
            <a:r>
              <a:rPr lang="en-US" dirty="0"/>
              <a:t>•   maps.</a:t>
            </a:r>
          </a:p>
          <a:p>
            <a:pPr marL="0" indent="0">
              <a:buNone/>
            </a:pPr>
            <a:endParaRPr lang="en-US" dirty="0" smtClean="0"/>
          </a:p>
          <a:p>
            <a:pPr marL="0" indent="0">
              <a:buNone/>
            </a:pPr>
            <a:endParaRPr lang="en-US" dirty="0" smtClean="0"/>
          </a:p>
          <a:p>
            <a:pPr marL="0" indent="0">
              <a:buNone/>
            </a:pPr>
            <a:r>
              <a:rPr lang="en-US" dirty="0" smtClean="0"/>
              <a:t>http</a:t>
            </a:r>
            <a:r>
              <a:rPr lang="en-US" dirty="0"/>
              <a:t>://</a:t>
            </a:r>
            <a:r>
              <a:rPr lang="en-US" dirty="0" err="1"/>
              <a:t>www.nap.edu</a:t>
            </a:r>
            <a:r>
              <a:rPr lang="en-US" dirty="0"/>
              <a:t>/</a:t>
            </a:r>
            <a:r>
              <a:rPr lang="en-US" dirty="0" err="1"/>
              <a:t>openbook.php?record_id</a:t>
            </a:r>
            <a:r>
              <a:rPr lang="en-US" dirty="0"/>
              <a:t>=13564&amp;page=59</a:t>
            </a:r>
          </a:p>
        </p:txBody>
      </p:sp>
    </p:spTree>
    <p:extLst>
      <p:ext uri="{BB962C8B-B14F-4D97-AF65-F5344CB8AC3E}">
        <p14:creationId xmlns:p14="http://schemas.microsoft.com/office/powerpoint/2010/main" val="34520235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ajor issues in DH citation…</a:t>
            </a:r>
            <a:endParaRPr lang="en-US" dirty="0"/>
          </a:p>
        </p:txBody>
      </p:sp>
      <p:sp>
        <p:nvSpPr>
          <p:cNvPr id="3" name="Content Placeholder 2"/>
          <p:cNvSpPr>
            <a:spLocks noGrp="1"/>
          </p:cNvSpPr>
          <p:nvPr>
            <p:ph idx="1"/>
          </p:nvPr>
        </p:nvSpPr>
        <p:spPr/>
        <p:txBody>
          <a:bodyPr/>
          <a:lstStyle/>
          <a:p>
            <a:r>
              <a:rPr lang="en-US" dirty="0" smtClean="0"/>
              <a:t>“When </a:t>
            </a:r>
            <a:r>
              <a:rPr lang="en-US" dirty="0"/>
              <a:t>a data resource is tightly coupled with a particular piece of software, it can be difficult to distinguish the one from the other, with consequent difficulties for anyone who would like to cite the data resource itself, and not the data-plus-software combination</a:t>
            </a:r>
            <a:r>
              <a:rPr lang="en-US" dirty="0" smtClean="0"/>
              <a:t>.” </a:t>
            </a:r>
          </a:p>
          <a:p>
            <a:pPr lvl="1"/>
            <a:r>
              <a:rPr lang="en-US" dirty="0" smtClean="0"/>
              <a:t>Michael </a:t>
            </a:r>
            <a:r>
              <a:rPr lang="en-US" dirty="0" err="1" smtClean="0"/>
              <a:t>Sperberg</a:t>
            </a:r>
            <a:r>
              <a:rPr lang="en-US" dirty="0" smtClean="0"/>
              <a:t>-McQueen</a:t>
            </a:r>
            <a:endParaRPr lang="en-US" dirty="0"/>
          </a:p>
        </p:txBody>
      </p:sp>
    </p:spTree>
    <p:extLst>
      <p:ext uri="{BB962C8B-B14F-4D97-AF65-F5344CB8AC3E}">
        <p14:creationId xmlns:p14="http://schemas.microsoft.com/office/powerpoint/2010/main" val="3554469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issues… (also from MSM)</a:t>
            </a:r>
            <a:endParaRPr lang="en-US" dirty="0"/>
          </a:p>
        </p:txBody>
      </p:sp>
      <p:sp>
        <p:nvSpPr>
          <p:cNvPr id="3" name="Content Placeholder 2"/>
          <p:cNvSpPr>
            <a:spLocks noGrp="1"/>
          </p:cNvSpPr>
          <p:nvPr>
            <p:ph idx="1"/>
          </p:nvPr>
        </p:nvSpPr>
        <p:spPr/>
        <p:txBody>
          <a:bodyPr>
            <a:normAutofit/>
          </a:bodyPr>
          <a:lstStyle/>
          <a:p>
            <a:r>
              <a:rPr lang="en-US" sz="2400" b="1" dirty="0"/>
              <a:t>Copyrigh</a:t>
            </a:r>
            <a:r>
              <a:rPr lang="en-US" sz="2400" dirty="0"/>
              <a:t>t - “we ran a </a:t>
            </a:r>
            <a:r>
              <a:rPr lang="en-US" sz="2400" dirty="0" err="1"/>
              <a:t>stylometric</a:t>
            </a:r>
            <a:r>
              <a:rPr lang="en-US" sz="2400" dirty="0"/>
              <a:t> analysis on a corpus which has these properties, but we cannot let you see the actual corpus because we did not obtain the copyright</a:t>
            </a:r>
            <a:r>
              <a:rPr lang="en-US" sz="2400" dirty="0" smtClean="0"/>
              <a:t>.” </a:t>
            </a:r>
          </a:p>
          <a:p>
            <a:r>
              <a:rPr lang="en-US" sz="2400" b="1" dirty="0" smtClean="0"/>
              <a:t>Anti-scientism </a:t>
            </a:r>
            <a:r>
              <a:rPr lang="en-US" sz="2400" dirty="0" smtClean="0"/>
              <a:t>– DH data are different, and not subject to same conventions (naive interp.)</a:t>
            </a:r>
          </a:p>
          <a:p>
            <a:r>
              <a:rPr lang="en-US" sz="2400" b="1" dirty="0" smtClean="0"/>
              <a:t>Quiddity</a:t>
            </a:r>
            <a:r>
              <a:rPr lang="en-US" sz="2400" dirty="0" smtClean="0"/>
              <a:t> - Large </a:t>
            </a:r>
            <a:r>
              <a:rPr lang="en-US" sz="2400" dirty="0"/>
              <a:t>humanities projects typically make multiple passes over material. reading text; text-critical variorum text; text with literary annotations; linguistic annotations (glosses for cruxes? parse trees? …); or formalization of propositional content.</a:t>
            </a:r>
          </a:p>
        </p:txBody>
      </p:sp>
    </p:spTree>
    <p:extLst>
      <p:ext uri="{BB962C8B-B14F-4D97-AF65-F5344CB8AC3E}">
        <p14:creationId xmlns:p14="http://schemas.microsoft.com/office/powerpoint/2010/main" val="171697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Identities </a:t>
            </a:r>
            <a:endParaRPr lang="en-US" dirty="0"/>
          </a:p>
        </p:txBody>
      </p:sp>
      <p:sp>
        <p:nvSpPr>
          <p:cNvPr id="3" name="Content Placeholder 2"/>
          <p:cNvSpPr>
            <a:spLocks noGrp="1"/>
          </p:cNvSpPr>
          <p:nvPr>
            <p:ph idx="1"/>
          </p:nvPr>
        </p:nvSpPr>
        <p:spPr>
          <a:xfrm>
            <a:off x="457200" y="1600201"/>
            <a:ext cx="8229600" cy="4007338"/>
          </a:xfrm>
        </p:spPr>
        <p:txBody>
          <a:bodyPr/>
          <a:lstStyle/>
          <a:p>
            <a:r>
              <a:rPr lang="en-US" dirty="0"/>
              <a:t>ORCID </a:t>
            </a:r>
            <a:r>
              <a:rPr lang="en-US" dirty="0" smtClean="0"/>
              <a:t>ID – people</a:t>
            </a:r>
          </a:p>
          <a:p>
            <a:r>
              <a:rPr lang="en-US" dirty="0" smtClean="0"/>
              <a:t>Accession numbers – data</a:t>
            </a:r>
          </a:p>
          <a:p>
            <a:r>
              <a:rPr lang="en-US" dirty="0" smtClean="0"/>
              <a:t>PIs – resource landing page</a:t>
            </a:r>
          </a:p>
          <a:p>
            <a:r>
              <a:rPr lang="en-US" dirty="0" smtClean="0"/>
              <a:t>Versions</a:t>
            </a:r>
          </a:p>
          <a:p>
            <a:r>
              <a:rPr lang="en-US" dirty="0" smtClean="0"/>
              <a:t>Institutions</a:t>
            </a:r>
          </a:p>
          <a:p>
            <a:r>
              <a:rPr lang="en-US" dirty="0" smtClean="0"/>
              <a:t>Titles</a:t>
            </a:r>
            <a:endParaRPr lang="en-US" dirty="0"/>
          </a:p>
          <a:p>
            <a:endParaRPr lang="en-US" dirty="0"/>
          </a:p>
        </p:txBody>
      </p:sp>
    </p:spTree>
    <p:extLst>
      <p:ext uri="{BB962C8B-B14F-4D97-AF65-F5344CB8AC3E}">
        <p14:creationId xmlns:p14="http://schemas.microsoft.com/office/powerpoint/2010/main" val="1168960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Data Citation</a:t>
            </a:r>
            <a:endParaRPr lang="en-US" dirty="0"/>
          </a:p>
        </p:txBody>
      </p:sp>
      <p:sp>
        <p:nvSpPr>
          <p:cNvPr id="3" name="Content Placeholder 2"/>
          <p:cNvSpPr>
            <a:spLocks noGrp="1"/>
          </p:cNvSpPr>
          <p:nvPr>
            <p:ph idx="1"/>
          </p:nvPr>
        </p:nvSpPr>
        <p:spPr/>
        <p:txBody>
          <a:bodyPr/>
          <a:lstStyle/>
          <a:p>
            <a:pPr marL="0" indent="0">
              <a:buNone/>
            </a:pPr>
            <a:r>
              <a:rPr lang="en-US" dirty="0" smtClean="0"/>
              <a:t>“…query </a:t>
            </a:r>
            <a:r>
              <a:rPr lang="en-US" dirty="0"/>
              <a:t>centric </a:t>
            </a:r>
            <a:r>
              <a:rPr lang="en-US" dirty="0" smtClean="0"/>
              <a:t>approach”</a:t>
            </a:r>
          </a:p>
          <a:p>
            <a:pPr marL="0" indent="0">
              <a:buNone/>
            </a:pPr>
            <a:endParaRPr lang="en-US" dirty="0" smtClean="0"/>
          </a:p>
          <a:p>
            <a:pPr>
              <a:buFontTx/>
              <a:buChar char="-"/>
            </a:pPr>
            <a:r>
              <a:rPr lang="en-US" dirty="0" smtClean="0"/>
              <a:t>utilize </a:t>
            </a:r>
            <a:r>
              <a:rPr lang="en-US" dirty="0"/>
              <a:t>query languages to construct arbitrary </a:t>
            </a:r>
            <a:r>
              <a:rPr lang="en-US" dirty="0" smtClean="0"/>
              <a:t>subsets</a:t>
            </a:r>
          </a:p>
          <a:p>
            <a:pPr>
              <a:buFontTx/>
              <a:buChar char="-"/>
            </a:pPr>
            <a:r>
              <a:rPr lang="en-US" dirty="0" smtClean="0"/>
              <a:t>data </a:t>
            </a:r>
            <a:r>
              <a:rPr lang="en-US" dirty="0"/>
              <a:t>is maintained with </a:t>
            </a:r>
            <a:r>
              <a:rPr lang="en-US" dirty="0" smtClean="0"/>
              <a:t>version over time</a:t>
            </a:r>
          </a:p>
          <a:p>
            <a:pPr>
              <a:buFontTx/>
              <a:buChar char="-"/>
            </a:pPr>
            <a:r>
              <a:rPr lang="en-US" dirty="0" smtClean="0"/>
              <a:t> </a:t>
            </a:r>
            <a:r>
              <a:rPr lang="en-US" dirty="0"/>
              <a:t>the queries can be use to access the same data set </a:t>
            </a:r>
            <a:r>
              <a:rPr lang="en-US" dirty="0" smtClean="0"/>
              <a:t>again</a:t>
            </a:r>
            <a:endParaRPr lang="en-US" dirty="0"/>
          </a:p>
        </p:txBody>
      </p:sp>
      <p:sp>
        <p:nvSpPr>
          <p:cNvPr id="4" name="TextBox 3"/>
          <p:cNvSpPr txBox="1"/>
          <p:nvPr/>
        </p:nvSpPr>
        <p:spPr>
          <a:xfrm>
            <a:off x="4073769" y="5279013"/>
            <a:ext cx="4689231" cy="461665"/>
          </a:xfrm>
          <a:prstGeom prst="rect">
            <a:avLst/>
          </a:prstGeom>
          <a:noFill/>
        </p:spPr>
        <p:txBody>
          <a:bodyPr wrap="square" rtlCol="0">
            <a:spAutoFit/>
          </a:bodyPr>
          <a:lstStyle/>
          <a:p>
            <a:r>
              <a:rPr lang="en-US" sz="800" dirty="0" err="1"/>
              <a:t>Proll</a:t>
            </a:r>
            <a:r>
              <a:rPr lang="en-US" sz="800" dirty="0"/>
              <a:t>, S., &amp; </a:t>
            </a:r>
            <a:r>
              <a:rPr lang="en-US" sz="800" dirty="0" err="1"/>
              <a:t>Rauber</a:t>
            </a:r>
            <a:r>
              <a:rPr lang="en-US" sz="800" dirty="0"/>
              <a:t>, A. (2013, October). Scalable data citation in dynamic, large databases: Model and reference implementation. In </a:t>
            </a:r>
            <a:r>
              <a:rPr lang="en-US" sz="800" i="1" dirty="0"/>
              <a:t>Big Data, 2013 IEEE International Conference on</a:t>
            </a:r>
            <a:r>
              <a:rPr lang="en-US" sz="800" dirty="0"/>
              <a:t> (pp. 307-312). IEEE.</a:t>
            </a:r>
          </a:p>
          <a:p>
            <a:endParaRPr lang="en-US" sz="800" dirty="0"/>
          </a:p>
        </p:txBody>
      </p:sp>
    </p:spTree>
    <p:extLst>
      <p:ext uri="{BB962C8B-B14F-4D97-AF65-F5344CB8AC3E}">
        <p14:creationId xmlns:p14="http://schemas.microsoft.com/office/powerpoint/2010/main" val="243392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Case Study 1</a:t>
            </a:r>
            <a:endParaRPr lang="en-US" dirty="0"/>
          </a:p>
        </p:txBody>
      </p:sp>
      <p:pic>
        <p:nvPicPr>
          <p:cNvPr id="4" name="Picture 3"/>
          <p:cNvPicPr>
            <a:picLocks noChangeAspect="1"/>
          </p:cNvPicPr>
          <p:nvPr/>
        </p:nvPicPr>
        <p:blipFill>
          <a:blip r:embed="rId2"/>
          <a:stretch>
            <a:fillRect/>
          </a:stretch>
        </p:blipFill>
        <p:spPr>
          <a:xfrm>
            <a:off x="1729154" y="1667070"/>
            <a:ext cx="5675923" cy="3809963"/>
          </a:xfrm>
          <a:prstGeom prst="rect">
            <a:avLst/>
          </a:prstGeom>
        </p:spPr>
      </p:pic>
      <p:pic>
        <p:nvPicPr>
          <p:cNvPr id="5" name="Picture 4"/>
          <p:cNvPicPr>
            <a:picLocks noChangeAspect="1"/>
          </p:cNvPicPr>
          <p:nvPr/>
        </p:nvPicPr>
        <p:blipFill>
          <a:blip r:embed="rId3"/>
          <a:stretch>
            <a:fillRect/>
          </a:stretch>
        </p:blipFill>
        <p:spPr>
          <a:xfrm>
            <a:off x="4923692" y="361462"/>
            <a:ext cx="3292480" cy="1056176"/>
          </a:xfrm>
          <a:prstGeom prst="rect">
            <a:avLst/>
          </a:prstGeom>
        </p:spPr>
      </p:pic>
    </p:spTree>
    <p:extLst>
      <p:ext uri="{BB962C8B-B14F-4D97-AF65-F5344CB8AC3E}">
        <p14:creationId xmlns:p14="http://schemas.microsoft.com/office/powerpoint/2010/main" val="280654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a:t>
            </a:r>
            <a:r>
              <a:rPr lang="en-US" dirty="0" smtClean="0"/>
              <a:t>cite data?</a:t>
            </a:r>
            <a:endParaRPr lang="en-US" dirty="0"/>
          </a:p>
        </p:txBody>
      </p:sp>
      <p:sp>
        <p:nvSpPr>
          <p:cNvPr id="3" name="Content Placeholder 2"/>
          <p:cNvSpPr>
            <a:spLocks noGrp="1"/>
          </p:cNvSpPr>
          <p:nvPr>
            <p:ph idx="1"/>
          </p:nvPr>
        </p:nvSpPr>
        <p:spPr/>
        <p:txBody>
          <a:bodyPr numCol="2">
            <a:normAutofit fontScale="77500" lnSpcReduction="20000"/>
          </a:bodyPr>
          <a:lstStyle/>
          <a:p>
            <a:pPr marL="0" indent="0">
              <a:buNone/>
            </a:pPr>
            <a:r>
              <a:rPr lang="en-US" dirty="0" smtClean="0"/>
              <a:t>Paying homage</a:t>
            </a:r>
            <a:endParaRPr lang="en-US" dirty="0"/>
          </a:p>
          <a:p>
            <a:pPr marL="0" indent="0">
              <a:buNone/>
            </a:pPr>
            <a:r>
              <a:rPr lang="en-US" b="1" dirty="0"/>
              <a:t>Giving </a:t>
            </a:r>
            <a:r>
              <a:rPr lang="en-US" b="1" dirty="0" smtClean="0"/>
              <a:t>credit</a:t>
            </a:r>
            <a:endParaRPr lang="en-US" b="1"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smtClean="0"/>
              <a:t>Criticizing </a:t>
            </a:r>
            <a:r>
              <a:rPr lang="en-US" dirty="0"/>
              <a:t>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b="1" dirty="0"/>
              <a:t>Authenticating data </a:t>
            </a:r>
          </a:p>
          <a:p>
            <a:pPr marL="0" indent="0">
              <a:buNone/>
            </a:pPr>
            <a:r>
              <a:rPr lang="en-US" dirty="0"/>
              <a:t>Identifying the original </a:t>
            </a:r>
            <a:r>
              <a:rPr lang="en-US" dirty="0" smtClean="0"/>
              <a:t>paper</a:t>
            </a:r>
            <a:endParaRPr lang="en-US" dirty="0"/>
          </a:p>
          <a:p>
            <a:pPr marL="0" indent="0">
              <a:buNone/>
            </a:pPr>
            <a:r>
              <a:rPr lang="en-US" b="1" dirty="0"/>
              <a:t>Arguing with </a:t>
            </a:r>
            <a:r>
              <a:rPr lang="en-US" b="1" dirty="0" smtClean="0"/>
              <a:t>others</a:t>
            </a:r>
            <a:endParaRPr lang="en-US" b="1" dirty="0"/>
          </a:p>
          <a:p>
            <a:pPr marL="0" indent="0">
              <a:buNone/>
            </a:pPr>
            <a:r>
              <a:rPr lang="en-US" b="1" dirty="0"/>
              <a:t>Disputing the work of </a:t>
            </a:r>
            <a:r>
              <a:rPr lang="en-US" b="1" dirty="0" smtClean="0"/>
              <a:t>others</a:t>
            </a:r>
            <a:endParaRPr lang="en-US" b="1"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227348840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53.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3" y="148220"/>
            <a:ext cx="9144000" cy="5565098"/>
          </a:xfrm>
          <a:prstGeom prst="rect">
            <a:avLst/>
          </a:prstGeom>
        </p:spPr>
      </p:pic>
      <p:sp>
        <p:nvSpPr>
          <p:cNvPr id="5" name="Rectangle 4"/>
          <p:cNvSpPr/>
          <p:nvPr/>
        </p:nvSpPr>
        <p:spPr>
          <a:xfrm>
            <a:off x="2921000" y="4484077"/>
            <a:ext cx="5011615" cy="762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907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83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9.52.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923" y="139634"/>
            <a:ext cx="6770077" cy="5506981"/>
          </a:xfrm>
          <a:prstGeom prst="rect">
            <a:avLst/>
          </a:prstGeom>
        </p:spPr>
      </p:pic>
      <p:sp>
        <p:nvSpPr>
          <p:cNvPr id="3" name="Rectangle 2"/>
          <p:cNvSpPr/>
          <p:nvPr/>
        </p:nvSpPr>
        <p:spPr>
          <a:xfrm>
            <a:off x="3028461" y="3389924"/>
            <a:ext cx="3116385" cy="228599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438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a:t>
            </a:r>
            <a:r>
              <a:rPr lang="en-US" smtClean="0"/>
              <a:t>with Publishers…</a:t>
            </a:r>
            <a:endParaRPr lang="en-US" dirty="0"/>
          </a:p>
        </p:txBody>
      </p:sp>
      <p:sp>
        <p:nvSpPr>
          <p:cNvPr id="3" name="Content Placeholder 2"/>
          <p:cNvSpPr>
            <a:spLocks noGrp="1"/>
          </p:cNvSpPr>
          <p:nvPr>
            <p:ph idx="1"/>
          </p:nvPr>
        </p:nvSpPr>
        <p:spPr/>
        <p:txBody>
          <a:bodyPr/>
          <a:lstStyle/>
          <a:p>
            <a:pPr marL="0" indent="0">
              <a:buNone/>
            </a:pPr>
            <a:r>
              <a:rPr lang="en-US" dirty="0" smtClean="0"/>
              <a:t>@ NCAR</a:t>
            </a:r>
          </a:p>
          <a:p>
            <a:pPr>
              <a:buFontTx/>
              <a:buChar char="-"/>
            </a:pPr>
            <a:endParaRPr lang="en-US" dirty="0"/>
          </a:p>
          <a:p>
            <a:pPr marL="0" indent="0">
              <a:buNone/>
            </a:pPr>
            <a:r>
              <a:rPr lang="en-US" dirty="0" smtClean="0"/>
              <a:t>AMS – took long period of gestation, but eventually agreed to data citation policy </a:t>
            </a:r>
            <a:r>
              <a:rPr lang="en-US" dirty="0"/>
              <a:t>in journals: [Link?] </a:t>
            </a:r>
            <a:r>
              <a:rPr lang="en-US" dirty="0">
                <a:hlinkClick r:id="rId2"/>
              </a:rPr>
              <a:t>https://drive.google.com/file/d/0B2L-EJ5-i7x7cWlaVk5IU2JtaDRVUnFUMDE3dlVPVTdZc1ZF/view?usp=</a:t>
            </a:r>
            <a:r>
              <a:rPr lang="en-US" dirty="0" smtClean="0">
                <a:hlinkClick r:id="rId2"/>
              </a:rPr>
              <a:t>sharing</a:t>
            </a:r>
            <a:r>
              <a:rPr lang="en-US" dirty="0" smtClean="0"/>
              <a:t> </a:t>
            </a:r>
            <a:endParaRPr lang="en-US" dirty="0"/>
          </a:p>
        </p:txBody>
      </p:sp>
    </p:spTree>
    <p:extLst>
      <p:ext uri="{BB962C8B-B14F-4D97-AF65-F5344CB8AC3E}">
        <p14:creationId xmlns:p14="http://schemas.microsoft.com/office/powerpoint/2010/main" val="1398177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NCAR – Use of DOIs</a:t>
            </a:r>
            <a:endParaRPr lang="en-US" dirty="0"/>
          </a:p>
        </p:txBody>
      </p:sp>
      <p:sp>
        <p:nvSpPr>
          <p:cNvPr id="3" name="Content Placeholder 2"/>
          <p:cNvSpPr>
            <a:spLocks noGrp="1"/>
          </p:cNvSpPr>
          <p:nvPr>
            <p:ph idx="1"/>
          </p:nvPr>
        </p:nvSpPr>
        <p:spPr>
          <a:xfrm>
            <a:off x="457200" y="1512279"/>
            <a:ext cx="8229600" cy="4525963"/>
          </a:xfrm>
        </p:spPr>
        <p:txBody>
          <a:bodyPr>
            <a:normAutofit/>
          </a:bodyPr>
          <a:lstStyle/>
          <a:p>
            <a:pPr marL="0" indent="0">
              <a:buNone/>
            </a:pPr>
            <a:r>
              <a:rPr lang="en-US" sz="2400" dirty="0" smtClean="0"/>
              <a:t>…use </a:t>
            </a:r>
            <a:r>
              <a:rPr lang="en-US" sz="2400" dirty="0"/>
              <a:t>completely randomly generated DOIs for the reasons that </a:t>
            </a:r>
          </a:p>
          <a:p>
            <a:pPr marL="0" indent="0">
              <a:buNone/>
            </a:pPr>
            <a:endParaRPr lang="en-US" sz="2400" dirty="0" smtClean="0"/>
          </a:p>
          <a:p>
            <a:pPr marL="514350" indent="-514350">
              <a:buAutoNum type="arabicParenR"/>
            </a:pPr>
            <a:r>
              <a:rPr lang="en-US" sz="2400" dirty="0" smtClean="0"/>
              <a:t>any </a:t>
            </a:r>
            <a:r>
              <a:rPr lang="en-US" sz="2400" dirty="0"/>
              <a:t>organizational-specific components would become out of date if data are moved between archives or organizations and </a:t>
            </a:r>
            <a:endParaRPr lang="en-US" sz="2400" dirty="0" smtClean="0"/>
          </a:p>
          <a:p>
            <a:pPr marL="0" indent="0">
              <a:buNone/>
            </a:pPr>
            <a:endParaRPr lang="en-US" sz="2400" dirty="0" smtClean="0"/>
          </a:p>
          <a:p>
            <a:pPr marL="0" indent="0">
              <a:buNone/>
            </a:pPr>
            <a:r>
              <a:rPr lang="en-US" sz="2400" dirty="0" smtClean="0"/>
              <a:t>2)   </a:t>
            </a:r>
            <a:r>
              <a:rPr lang="en-US" sz="2400" dirty="0"/>
              <a:t>any intelligence built into a DOI is another thing that needs to be managed and maintained over the long term</a:t>
            </a:r>
            <a:r>
              <a:rPr lang="en-US" sz="2400" dirty="0" smtClean="0"/>
              <a:t>.</a:t>
            </a:r>
          </a:p>
          <a:p>
            <a:pPr marL="0" indent="0">
              <a:buNone/>
            </a:pPr>
            <a:r>
              <a:rPr lang="en-US" sz="2400" dirty="0" smtClean="0"/>
              <a:t> </a:t>
            </a:r>
          </a:p>
          <a:p>
            <a:pPr marL="0" indent="0">
              <a:buNone/>
            </a:pPr>
            <a:r>
              <a:rPr lang="en-US" sz="2400" dirty="0" smtClean="0"/>
              <a:t>Down side: human</a:t>
            </a:r>
            <a:r>
              <a:rPr lang="en-US" sz="2400" dirty="0"/>
              <a:t>-readability, consolidation with internal ID schemes, and easier </a:t>
            </a:r>
            <a:r>
              <a:rPr lang="en-US" sz="2400" dirty="0" smtClean="0"/>
              <a:t>Google </a:t>
            </a:r>
            <a:r>
              <a:rPr lang="en-US" sz="2400" dirty="0"/>
              <a:t>searching for groups of IDs.</a:t>
            </a:r>
          </a:p>
        </p:txBody>
      </p:sp>
    </p:spTree>
    <p:extLst>
      <p:ext uri="{BB962C8B-B14F-4D97-AF65-F5344CB8AC3E}">
        <p14:creationId xmlns:p14="http://schemas.microsoft.com/office/powerpoint/2010/main" val="2974558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Case Study 2</a:t>
            </a:r>
            <a:endParaRPr lang="en-US" dirty="0"/>
          </a:p>
        </p:txBody>
      </p:sp>
      <p:pic>
        <p:nvPicPr>
          <p:cNvPr id="6" name="Picture 5"/>
          <p:cNvPicPr>
            <a:picLocks noChangeAspect="1"/>
          </p:cNvPicPr>
          <p:nvPr/>
        </p:nvPicPr>
        <p:blipFill>
          <a:blip r:embed="rId2"/>
          <a:stretch>
            <a:fillRect/>
          </a:stretch>
        </p:blipFill>
        <p:spPr>
          <a:xfrm>
            <a:off x="5397333" y="333570"/>
            <a:ext cx="3048000" cy="1333500"/>
          </a:xfrm>
          <a:prstGeom prst="rect">
            <a:avLst/>
          </a:prstGeom>
        </p:spPr>
      </p:pic>
      <p:pic>
        <p:nvPicPr>
          <p:cNvPr id="3" name="Picture 2"/>
          <p:cNvPicPr>
            <a:picLocks noChangeAspect="1"/>
          </p:cNvPicPr>
          <p:nvPr/>
        </p:nvPicPr>
        <p:blipFill>
          <a:blip r:embed="rId3"/>
          <a:stretch>
            <a:fillRect/>
          </a:stretch>
        </p:blipFill>
        <p:spPr>
          <a:xfrm>
            <a:off x="1572846" y="2012461"/>
            <a:ext cx="6227991" cy="3503245"/>
          </a:xfrm>
          <a:prstGeom prst="rect">
            <a:avLst/>
          </a:prstGeom>
        </p:spPr>
      </p:pic>
    </p:spTree>
    <p:extLst>
      <p:ext uri="{BB962C8B-B14F-4D97-AF65-F5344CB8AC3E}">
        <p14:creationId xmlns:p14="http://schemas.microsoft.com/office/powerpoint/2010/main" val="649953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Social science data and the UNF</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http://thedata.org/</a:t>
            </a:r>
            <a:r>
              <a:rPr lang="en-US" dirty="0" smtClean="0">
                <a:hlinkClick r:id="rId2"/>
              </a:rPr>
              <a:t>citation</a:t>
            </a:r>
            <a:endParaRPr lang="en-US" dirty="0" smtClean="0"/>
          </a:p>
          <a:p>
            <a:pPr marL="0" indent="0">
              <a:buNone/>
            </a:pPr>
            <a:endParaRPr lang="en-US" dirty="0"/>
          </a:p>
          <a:p>
            <a:pPr marL="0" indent="0">
              <a:buNone/>
            </a:pPr>
            <a:r>
              <a:rPr lang="en-US" dirty="0" smtClean="0"/>
              <a:t>IQSS + </a:t>
            </a:r>
            <a:r>
              <a:rPr lang="en-US" dirty="0" err="1" smtClean="0"/>
              <a:t>Dataverse</a:t>
            </a:r>
            <a:endParaRPr lang="en-US" dirty="0"/>
          </a:p>
        </p:txBody>
      </p:sp>
    </p:spTree>
    <p:extLst>
      <p:ext uri="{BB962C8B-B14F-4D97-AF65-F5344CB8AC3E}">
        <p14:creationId xmlns:p14="http://schemas.microsoft.com/office/powerpoint/2010/main" val="653630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19175"/>
            <a:ext cx="8229600" cy="4525963"/>
          </a:xfrm>
        </p:spPr>
        <p:txBody>
          <a:bodyPr/>
          <a:lstStyle/>
          <a:p>
            <a:pPr marL="0" indent="0">
              <a:buNone/>
            </a:pPr>
            <a:r>
              <a:rPr lang="en-US" dirty="0" smtClean="0"/>
              <a:t>…develops </a:t>
            </a:r>
            <a:r>
              <a:rPr lang="en-US" dirty="0"/>
              <a:t>software, protocols, and community connections for creating research data repositories that automate professional archival practices, guarantee long term preservation, and enable researchers to share, retain control of,  and receive web visibility and formal academic citations for their data contributions. </a:t>
            </a:r>
          </a:p>
          <a:p>
            <a:pPr marL="0" indent="0">
              <a:buNone/>
            </a:pPr>
            <a:endParaRPr lang="en-US" dirty="0"/>
          </a:p>
        </p:txBody>
      </p:sp>
      <p:pic>
        <p:nvPicPr>
          <p:cNvPr id="5" name="Picture 4"/>
          <p:cNvPicPr>
            <a:picLocks noChangeAspect="1"/>
          </p:cNvPicPr>
          <p:nvPr/>
        </p:nvPicPr>
        <p:blipFill>
          <a:blip r:embed="rId2"/>
          <a:stretch>
            <a:fillRect/>
          </a:stretch>
        </p:blipFill>
        <p:spPr>
          <a:xfrm>
            <a:off x="565807" y="249621"/>
            <a:ext cx="7404100" cy="1524000"/>
          </a:xfrm>
          <a:prstGeom prst="rect">
            <a:avLst/>
          </a:prstGeom>
        </p:spPr>
      </p:pic>
    </p:spTree>
    <p:extLst>
      <p:ext uri="{BB962C8B-B14F-4D97-AF65-F5344CB8AC3E}">
        <p14:creationId xmlns:p14="http://schemas.microsoft.com/office/powerpoint/2010/main" val="2957657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0621"/>
            <a:ext cx="8229600" cy="3792482"/>
          </a:xfrm>
        </p:spPr>
        <p:txBody>
          <a:bodyPr>
            <a:normAutofit fontScale="62500" lnSpcReduction="20000"/>
          </a:bodyPr>
          <a:lstStyle/>
          <a:p>
            <a:pPr marL="0" indent="0">
              <a:buNone/>
            </a:pPr>
            <a:r>
              <a:rPr lang="en-US" i="1" dirty="0" smtClean="0"/>
              <a:t>From International Studies Quarterly, King </a:t>
            </a:r>
            <a:r>
              <a:rPr lang="en-US" i="1" dirty="0"/>
              <a:t>and </a:t>
            </a:r>
            <a:r>
              <a:rPr lang="en-US" i="1" dirty="0" err="1"/>
              <a:t>Zeng</a:t>
            </a:r>
            <a:r>
              <a:rPr lang="en-US" i="1" dirty="0"/>
              <a:t>, 2007, p. 209</a:t>
            </a:r>
            <a:r>
              <a:rPr lang="en-US" i="1" dirty="0" smtClean="0"/>
              <a:t>:</a:t>
            </a:r>
          </a:p>
          <a:p>
            <a:pPr marL="0" indent="0">
              <a:buNone/>
            </a:pPr>
            <a:r>
              <a:rPr lang="en-US" dirty="0" smtClean="0"/>
              <a:t/>
            </a:r>
            <a:br>
              <a:rPr lang="en-US" dirty="0" smtClean="0"/>
            </a:br>
            <a:r>
              <a:rPr lang="en-US" dirty="0" smtClean="0"/>
              <a:t>- Gary </a:t>
            </a:r>
            <a:r>
              <a:rPr lang="en-US" dirty="0"/>
              <a:t>King; </a:t>
            </a:r>
            <a:r>
              <a:rPr lang="en-US" dirty="0" err="1"/>
              <a:t>Langche</a:t>
            </a:r>
            <a:r>
              <a:rPr lang="en-US" dirty="0"/>
              <a:t> </a:t>
            </a:r>
            <a:r>
              <a:rPr lang="en-US" dirty="0" err="1"/>
              <a:t>Zeng</a:t>
            </a:r>
            <a:r>
              <a:rPr lang="en-US" dirty="0"/>
              <a:t>, 2006, "Replication Data Set for 'When Can History be Our Guide? The Pitfalls of Counterfactual Inference'" hdl:1902.1/DXRXCFAWPK UNF:3:DaYlT6QSX9r0D50ye+tXpA== Murray Research Archive [distributor] </a:t>
            </a:r>
          </a:p>
          <a:p>
            <a:pPr marL="0" indent="0">
              <a:buNone/>
            </a:pPr>
            <a:endParaRPr lang="en-US" dirty="0" smtClean="0"/>
          </a:p>
          <a:p>
            <a:pPr marL="0" indent="0">
              <a:buNone/>
            </a:pPr>
            <a:r>
              <a:rPr lang="en-US" i="1" dirty="0" smtClean="0"/>
              <a:t>From </a:t>
            </a:r>
            <a:r>
              <a:rPr lang="en-US" i="1" dirty="0"/>
              <a:t>Political Analysis, </a:t>
            </a:r>
            <a:r>
              <a:rPr lang="en-US" i="1" dirty="0" err="1"/>
              <a:t>Hanmer</a:t>
            </a:r>
            <a:r>
              <a:rPr lang="en-US" i="1" dirty="0"/>
              <a:t>, Banks, and White, 2013</a:t>
            </a:r>
            <a:r>
              <a:rPr lang="en-US" i="1" dirty="0" smtClean="0"/>
              <a:t>:</a:t>
            </a:r>
            <a:r>
              <a:rPr lang="en-US" i="1" dirty="0"/>
              <a:t/>
            </a:r>
            <a:br>
              <a:rPr lang="en-US" i="1" dirty="0"/>
            </a:br>
            <a:endParaRPr lang="en-US" i="1" dirty="0" smtClean="0"/>
          </a:p>
          <a:p>
            <a:pPr marL="0" indent="0">
              <a:buNone/>
            </a:pPr>
            <a:r>
              <a:rPr lang="en-US" dirty="0" smtClean="0"/>
              <a:t>- </a:t>
            </a:r>
            <a:r>
              <a:rPr lang="en-US" dirty="0" err="1" smtClean="0"/>
              <a:t>Hanmer</a:t>
            </a:r>
            <a:r>
              <a:rPr lang="en-US" dirty="0"/>
              <a:t>, Michael J.; Banks, Antoine J., White, Ismail K., 2013, "Replication data for: Experiments to Reduce the Over-reporting of Voting: A Pipeline to the Truth", </a:t>
            </a:r>
            <a:r>
              <a:rPr lang="en-US" dirty="0">
                <a:hlinkClick r:id="rId3"/>
              </a:rPr>
              <a:t>http://dx.doi.org/10.7910/DVN/22893</a:t>
            </a:r>
            <a:r>
              <a:rPr lang="en-US" dirty="0"/>
              <a:t> UNF:5:eJOVAjDU0E0jzSQ2bRCg9g== IQSS </a:t>
            </a:r>
            <a:r>
              <a:rPr lang="en-US" dirty="0" err="1"/>
              <a:t>Dataverse</a:t>
            </a:r>
            <a:r>
              <a:rPr lang="en-US" dirty="0"/>
              <a:t> Network [Distributor] </a:t>
            </a:r>
          </a:p>
          <a:p>
            <a:endParaRPr lang="en-US" dirty="0"/>
          </a:p>
        </p:txBody>
      </p:sp>
      <p:sp>
        <p:nvSpPr>
          <p:cNvPr id="5" name="Title 1"/>
          <p:cNvSpPr>
            <a:spLocks noGrp="1"/>
          </p:cNvSpPr>
          <p:nvPr>
            <p:ph type="title"/>
          </p:nvPr>
        </p:nvSpPr>
        <p:spPr>
          <a:xfrm>
            <a:off x="457200" y="274638"/>
            <a:ext cx="8229600" cy="1143000"/>
          </a:xfrm>
        </p:spPr>
        <p:txBody>
          <a:bodyPr>
            <a:normAutofit/>
          </a:bodyPr>
          <a:lstStyle/>
          <a:p>
            <a:r>
              <a:rPr lang="en-US" dirty="0" smtClean="0"/>
              <a:t>Example Citations…</a:t>
            </a:r>
            <a:endParaRPr lang="en-US" dirty="0"/>
          </a:p>
        </p:txBody>
      </p:sp>
    </p:spTree>
    <p:extLst>
      <p:ext uri="{BB962C8B-B14F-4D97-AF65-F5344CB8AC3E}">
        <p14:creationId xmlns:p14="http://schemas.microsoft.com/office/powerpoint/2010/main" val="3683140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Depends upon a UNF…</a:t>
            </a:r>
            <a:endParaRPr lang="en-US" dirty="0"/>
          </a:p>
        </p:txBody>
      </p:sp>
      <p:sp>
        <p:nvSpPr>
          <p:cNvPr id="3" name="Content Placeholder 2"/>
          <p:cNvSpPr>
            <a:spLocks noGrp="1"/>
          </p:cNvSpPr>
          <p:nvPr>
            <p:ph idx="1"/>
          </p:nvPr>
        </p:nvSpPr>
        <p:spPr/>
        <p:txBody>
          <a:bodyPr/>
          <a:lstStyle/>
          <a:p>
            <a:r>
              <a:rPr lang="en-US" dirty="0"/>
              <a:t>http://</a:t>
            </a:r>
            <a:r>
              <a:rPr lang="en-US" dirty="0" err="1"/>
              <a:t>thedata.org</a:t>
            </a:r>
            <a:r>
              <a:rPr lang="en-US" dirty="0"/>
              <a:t>/book/universal-numerical-fingerprint</a:t>
            </a:r>
          </a:p>
        </p:txBody>
      </p:sp>
    </p:spTree>
    <p:extLst>
      <p:ext uri="{BB962C8B-B14F-4D97-AF65-F5344CB8AC3E}">
        <p14:creationId xmlns:p14="http://schemas.microsoft.com/office/powerpoint/2010/main" val="86420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1290" y="199584"/>
            <a:ext cx="7242330" cy="5437423"/>
          </a:xfrm>
          <a:prstGeom prst="rect">
            <a:avLst/>
          </a:prstGeom>
        </p:spPr>
      </p:pic>
      <p:sp>
        <p:nvSpPr>
          <p:cNvPr id="3" name="TextBox 2"/>
          <p:cNvSpPr txBox="1"/>
          <p:nvPr/>
        </p:nvSpPr>
        <p:spPr>
          <a:xfrm>
            <a:off x="4506324" y="5508299"/>
            <a:ext cx="4489104" cy="246221"/>
          </a:xfrm>
          <a:prstGeom prst="rect">
            <a:avLst/>
          </a:prstGeom>
          <a:noFill/>
        </p:spPr>
        <p:txBody>
          <a:bodyPr wrap="none" rtlCol="0">
            <a:spAutoFit/>
          </a:bodyPr>
          <a:lstStyle/>
          <a:p>
            <a:r>
              <a:rPr lang="en-US" sz="1000" dirty="0" smtClean="0"/>
              <a:t>c/o </a:t>
            </a:r>
            <a:r>
              <a:rPr lang="en-US" sz="1000" dirty="0"/>
              <a:t>Micah Altman http://</a:t>
            </a:r>
            <a:r>
              <a:rPr lang="en-US" sz="1000" dirty="0" err="1"/>
              <a:t>www.slideshare.net</a:t>
            </a:r>
            <a:r>
              <a:rPr lang="en-US" sz="1000" dirty="0"/>
              <a:t>/</a:t>
            </a:r>
            <a:r>
              <a:rPr lang="en-US" sz="1000" dirty="0" err="1"/>
              <a:t>drmaltman</a:t>
            </a:r>
            <a:r>
              <a:rPr lang="en-US" sz="1000" dirty="0"/>
              <a:t>/data-</a:t>
            </a:r>
            <a:r>
              <a:rPr lang="en-US" sz="1000" dirty="0" err="1"/>
              <a:t>citationsynthesisteaser</a:t>
            </a:r>
            <a:endParaRPr lang="en-US" sz="1000" dirty="0"/>
          </a:p>
        </p:txBody>
      </p:sp>
    </p:spTree>
    <p:extLst>
      <p:ext uri="{BB962C8B-B14F-4D97-AF65-F5344CB8AC3E}">
        <p14:creationId xmlns:p14="http://schemas.microsoft.com/office/powerpoint/2010/main" val="7526983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replication </a:t>
            </a:r>
            <a:r>
              <a:rPr lang="en-US" dirty="0" err="1" smtClean="0"/>
              <a:t>initatives</a:t>
            </a:r>
            <a:endParaRPr lang="en-US" dirty="0"/>
          </a:p>
        </p:txBody>
      </p:sp>
      <p:sp>
        <p:nvSpPr>
          <p:cNvPr id="3" name="Content Placeholder 2"/>
          <p:cNvSpPr>
            <a:spLocks noGrp="1"/>
          </p:cNvSpPr>
          <p:nvPr>
            <p:ph idx="1"/>
          </p:nvPr>
        </p:nvSpPr>
        <p:spPr/>
        <p:txBody>
          <a:bodyPr/>
          <a:lstStyle/>
          <a:p>
            <a:r>
              <a:rPr lang="en-US" dirty="0" smtClean="0"/>
              <a:t>Copy over the replication criteria from IQSS: </a:t>
            </a:r>
          </a:p>
          <a:p>
            <a:pPr marL="0" indent="0">
              <a:buNone/>
            </a:pPr>
            <a:endParaRPr lang="en-US" dirty="0" smtClean="0"/>
          </a:p>
          <a:p>
            <a:pPr marL="0" indent="0">
              <a:buNone/>
            </a:pPr>
            <a:r>
              <a:rPr lang="en-US" dirty="0"/>
              <a:t>http://</a:t>
            </a:r>
            <a:r>
              <a:rPr lang="en-US" dirty="0" err="1"/>
              <a:t>thedata.org</a:t>
            </a:r>
            <a:r>
              <a:rPr lang="en-US" dirty="0"/>
              <a:t>/book/replication-guidelines</a:t>
            </a:r>
          </a:p>
        </p:txBody>
      </p:sp>
    </p:spTree>
    <p:extLst>
      <p:ext uri="{BB962C8B-B14F-4D97-AF65-F5344CB8AC3E}">
        <p14:creationId xmlns:p14="http://schemas.microsoft.com/office/powerpoint/2010/main" val="249042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DataVerse</a:t>
            </a:r>
            <a:r>
              <a:rPr lang="en-US" dirty="0" smtClean="0"/>
              <a:t>: Citation Baked-In</a:t>
            </a:r>
            <a:endParaRPr lang="en-US" dirty="0"/>
          </a:p>
        </p:txBody>
      </p:sp>
      <p:pic>
        <p:nvPicPr>
          <p:cNvPr id="4" name="Picture 3"/>
          <p:cNvPicPr>
            <a:picLocks noChangeAspect="1"/>
          </p:cNvPicPr>
          <p:nvPr/>
        </p:nvPicPr>
        <p:blipFill>
          <a:blip r:embed="rId2"/>
          <a:stretch>
            <a:fillRect/>
          </a:stretch>
        </p:blipFill>
        <p:spPr>
          <a:xfrm>
            <a:off x="1033518" y="1901059"/>
            <a:ext cx="6435126" cy="286363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36663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Tracking and tracing data citations…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185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ournal.pone.0019496.g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05" y="984327"/>
            <a:ext cx="7847471" cy="4212973"/>
          </a:xfrm>
          <a:prstGeom prst="rect">
            <a:avLst/>
          </a:prstGeom>
        </p:spPr>
      </p:pic>
      <p:sp>
        <p:nvSpPr>
          <p:cNvPr id="5" name="TextBox 4"/>
          <p:cNvSpPr txBox="1"/>
          <p:nvPr/>
        </p:nvSpPr>
        <p:spPr>
          <a:xfrm>
            <a:off x="870759" y="236360"/>
            <a:ext cx="7905379" cy="461665"/>
          </a:xfrm>
          <a:prstGeom prst="rect">
            <a:avLst/>
          </a:prstGeom>
          <a:noFill/>
        </p:spPr>
        <p:txBody>
          <a:bodyPr wrap="none" rtlCol="0">
            <a:spAutoFit/>
          </a:bodyPr>
          <a:lstStyle/>
          <a:p>
            <a:r>
              <a:rPr lang="en-US" sz="2400" dirty="0" smtClean="0"/>
              <a:t>... tracking and tracing data…sometimes the facts don’t add up</a:t>
            </a:r>
            <a:endParaRPr lang="en-US" sz="2400" dirty="0"/>
          </a:p>
        </p:txBody>
      </p:sp>
      <p:sp>
        <p:nvSpPr>
          <p:cNvPr id="6" name="TextBox 5"/>
          <p:cNvSpPr txBox="1"/>
          <p:nvPr/>
        </p:nvSpPr>
        <p:spPr>
          <a:xfrm>
            <a:off x="131378" y="5401448"/>
            <a:ext cx="7672553" cy="338554"/>
          </a:xfrm>
          <a:prstGeom prst="rect">
            <a:avLst/>
          </a:prstGeom>
          <a:noFill/>
        </p:spPr>
        <p:txBody>
          <a:bodyPr wrap="square" rtlCol="0">
            <a:spAutoFit/>
          </a:bodyPr>
          <a:lstStyle/>
          <a:p>
            <a:r>
              <a:rPr lang="en-US" sz="800" dirty="0"/>
              <a:t>Reich NG, Perl TM, Cummings DAT, </a:t>
            </a:r>
            <a:r>
              <a:rPr lang="en-US" sz="800" dirty="0" err="1"/>
              <a:t>Lessler</a:t>
            </a:r>
            <a:r>
              <a:rPr lang="en-US" sz="800" dirty="0"/>
              <a:t> J (2011) Visualizing Clinical Evidence: Citation Networks for the Incubation Periods of Respiratory Viral Infections. PLoS ONE 6(4): e19496. doi:10.1371/journal.pone.0019496</a:t>
            </a:r>
          </a:p>
        </p:txBody>
      </p:sp>
    </p:spTree>
    <p:extLst>
      <p:ext uri="{BB962C8B-B14F-4D97-AF65-F5344CB8AC3E}">
        <p14:creationId xmlns:p14="http://schemas.microsoft.com/office/powerpoint/2010/main" val="194351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26828"/>
            <a:ext cx="8229600" cy="2999335"/>
          </a:xfrm>
        </p:spPr>
        <p:txBody>
          <a:bodyPr>
            <a:normAutofit/>
          </a:bodyPr>
          <a:lstStyle/>
          <a:p>
            <a:pPr marL="0" indent="0" algn="ctr">
              <a:buNone/>
            </a:pPr>
            <a:r>
              <a:rPr lang="en-US" dirty="0" smtClean="0"/>
              <a:t>Data Citation Principles </a:t>
            </a: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375338" y="1500844"/>
            <a:ext cx="4608022" cy="1078159"/>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8586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11923"/>
            <a:ext cx="8229600" cy="4312783"/>
          </a:xfrm>
        </p:spPr>
        <p:txBody>
          <a:bodyPr>
            <a:normAutofit lnSpcReduction="10000"/>
          </a:bodyPr>
          <a:lstStyle/>
          <a:p>
            <a:pPr marL="0" indent="0">
              <a:buNone/>
            </a:pPr>
            <a:r>
              <a:rPr lang="en-US" dirty="0" smtClean="0"/>
              <a:t>Working group </a:t>
            </a:r>
            <a:r>
              <a:rPr lang="en-US" dirty="0" smtClean="0"/>
              <a:t>goals:</a:t>
            </a:r>
          </a:p>
          <a:p>
            <a:r>
              <a:rPr lang="en-US" dirty="0" smtClean="0"/>
              <a:t>Purpose</a:t>
            </a:r>
            <a:r>
              <a:rPr lang="en-US" dirty="0" smtClean="0"/>
              <a:t>, </a:t>
            </a:r>
            <a:r>
              <a:rPr lang="en-US" dirty="0"/>
              <a:t>function and attributes of citations.  </a:t>
            </a:r>
            <a:endParaRPr lang="en-US" dirty="0" smtClean="0"/>
          </a:p>
          <a:p>
            <a:r>
              <a:rPr lang="en-US" dirty="0" smtClean="0"/>
              <a:t>Find</a:t>
            </a:r>
            <a:r>
              <a:rPr lang="en-US" dirty="0" smtClean="0"/>
              <a:t> balance between human </a:t>
            </a:r>
            <a:r>
              <a:rPr lang="en-US" dirty="0"/>
              <a:t>understandable and machine-</a:t>
            </a:r>
            <a:r>
              <a:rPr lang="en-US" dirty="0" smtClean="0"/>
              <a:t>actionable. </a:t>
            </a:r>
            <a:r>
              <a:rPr lang="en-US" dirty="0"/>
              <a:t> </a:t>
            </a:r>
          </a:p>
          <a:p>
            <a:r>
              <a:rPr lang="en-US" dirty="0" smtClean="0"/>
              <a:t>Not</a:t>
            </a:r>
            <a:r>
              <a:rPr lang="en-US" dirty="0" smtClean="0"/>
              <a:t> </a:t>
            </a:r>
            <a:r>
              <a:rPr lang="en-US" dirty="0"/>
              <a:t>comprehensive recommendations for data stewardship.  </a:t>
            </a:r>
            <a:endParaRPr lang="en-US" dirty="0" smtClean="0"/>
          </a:p>
          <a:p>
            <a:r>
              <a:rPr lang="en-US" dirty="0"/>
              <a:t>E</a:t>
            </a:r>
            <a:r>
              <a:rPr lang="en-US" dirty="0" smtClean="0"/>
              <a:t>ncourage </a:t>
            </a:r>
            <a:r>
              <a:rPr lang="en-US" dirty="0"/>
              <a:t>communities to develop practices and tools that embody these principles.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457200" y="274638"/>
            <a:ext cx="3962400" cy="927100"/>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654836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smtClean="0"/>
              <a:t>Importance</a:t>
            </a:r>
            <a:endParaRPr lang="en-US" dirty="0" smtClean="0"/>
          </a:p>
          <a:p>
            <a:pPr marL="0" indent="0">
              <a:buNone/>
            </a:pPr>
            <a:r>
              <a:rPr lang="en-US" dirty="0" smtClean="0"/>
              <a:t>Data </a:t>
            </a:r>
            <a:r>
              <a:rPr lang="en-US" dirty="0"/>
              <a:t>should be considered legitimate, citable products of research. Data citations should be accorded the same importance in the scholarly record as citations of other research objects, such as </a:t>
            </a:r>
            <a:r>
              <a:rPr lang="en-US" dirty="0" smtClean="0"/>
              <a:t>publications.</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21584289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Credit and Attribution</a:t>
            </a:r>
          </a:p>
          <a:p>
            <a:pPr marL="0" indent="0">
              <a:buNone/>
            </a:pPr>
            <a:r>
              <a:rPr lang="en-US" dirty="0"/>
              <a:t>Data citations should facilitate giving scholarly credit and normative and legal attribution to all contributors to the data, recognizing that a single style or mechanism of attribution may not be applicable to all data</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4159504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CWS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DCWS_PPT_Theme.thmx</Template>
  <TotalTime>1589</TotalTime>
  <Words>1893</Words>
  <Application>Microsoft Macintosh PowerPoint</Application>
  <PresentationFormat>On-screen Show (4:3)</PresentationFormat>
  <Paragraphs>215</Paragraphs>
  <Slides>53</Slides>
  <Notes>12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DCWS_PPT_Theme</vt:lpstr>
      <vt:lpstr>Case Studies in Data Citation</vt:lpstr>
      <vt:lpstr>Agenda</vt:lpstr>
      <vt:lpstr>Why do we cite anything?</vt:lpstr>
      <vt:lpstr>Why do we cite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should the identifier resolve?</vt:lpstr>
      <vt:lpstr>PowerPoint Presentation</vt:lpstr>
      <vt:lpstr>PowerPoint Presentation</vt:lpstr>
      <vt:lpstr>PowerPoint Presentation</vt:lpstr>
      <vt:lpstr>Brainstorm …</vt:lpstr>
      <vt:lpstr>Problems in citing data</vt:lpstr>
      <vt:lpstr>Anatomy of a Data Citation</vt:lpstr>
      <vt:lpstr>Anatomy of a Data Citation:</vt:lpstr>
      <vt:lpstr>Anatomy of a Data Citation:</vt:lpstr>
      <vt:lpstr>Anatomy of a Data Citation</vt:lpstr>
      <vt:lpstr>Data Citation Infrastructure</vt:lpstr>
      <vt:lpstr>PowerPoint Presentation</vt:lpstr>
      <vt:lpstr>Data Citation Infrastructure</vt:lpstr>
      <vt:lpstr>PowerPoint Presentation</vt:lpstr>
      <vt:lpstr>PowerPoint Presentation</vt:lpstr>
      <vt:lpstr>PowerPoint Presentation</vt:lpstr>
      <vt:lpstr>PowerPoint Presentation</vt:lpstr>
      <vt:lpstr>Some Open Issues</vt:lpstr>
      <vt:lpstr>Data Citation in the Humanities?</vt:lpstr>
      <vt:lpstr>Major issues in DH citation…</vt:lpstr>
      <vt:lpstr>More issues… (also from MSM)</vt:lpstr>
      <vt:lpstr>Significant Identities </vt:lpstr>
      <vt:lpstr>Dynamic Data Citation</vt:lpstr>
      <vt:lpstr>Case Study 1</vt:lpstr>
      <vt:lpstr>PowerPoint Presentation</vt:lpstr>
      <vt:lpstr>PowerPoint Presentation</vt:lpstr>
      <vt:lpstr>PowerPoint Presentation</vt:lpstr>
      <vt:lpstr>Working with Publishers…</vt:lpstr>
      <vt:lpstr>NCAR – Use of DOIs</vt:lpstr>
      <vt:lpstr>Case Study 2</vt:lpstr>
      <vt:lpstr>Social science data and the UNF</vt:lpstr>
      <vt:lpstr>PowerPoint Presentation</vt:lpstr>
      <vt:lpstr>Example Citations…</vt:lpstr>
      <vt:lpstr>Depends upon a UNF…</vt:lpstr>
      <vt:lpstr>Part of replication initatives</vt:lpstr>
      <vt:lpstr>DataVerse: Citation Baked-In</vt:lpstr>
      <vt:lpstr>Tracking and tracing data citations…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Weber</dc:creator>
  <cp:lastModifiedBy>Nic Weber</cp:lastModifiedBy>
  <cp:revision>31</cp:revision>
  <dcterms:created xsi:type="dcterms:W3CDTF">2015-01-18T15:26:09Z</dcterms:created>
  <dcterms:modified xsi:type="dcterms:W3CDTF">2015-02-09T20:58:44Z</dcterms:modified>
</cp:coreProperties>
</file>